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 id="2147483677" r:id="rId3"/>
  </p:sldMasterIdLst>
  <p:notesMasterIdLst>
    <p:notesMasterId r:id="rId14"/>
  </p:notesMasterIdLst>
  <p:handoutMasterIdLst>
    <p:handoutMasterId r:id="rId15"/>
  </p:handoutMasterIdLst>
  <p:sldIdLst>
    <p:sldId id="257" r:id="rId4"/>
    <p:sldId id="360" r:id="rId5"/>
    <p:sldId id="362" r:id="rId6"/>
    <p:sldId id="363" r:id="rId7"/>
    <p:sldId id="364" r:id="rId8"/>
    <p:sldId id="365" r:id="rId9"/>
    <p:sldId id="334" r:id="rId10"/>
    <p:sldId id="366" r:id="rId11"/>
    <p:sldId id="368" r:id="rId12"/>
    <p:sldId id="367" r:id="rId13"/>
  </p:sldIdLst>
  <p:sldSz cx="9144000" cy="6858000" type="screen4x3"/>
  <p:notesSz cx="6797675" cy="9926638"/>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087" autoAdjust="0"/>
  </p:normalViewPr>
  <p:slideViewPr>
    <p:cSldViewPr>
      <p:cViewPr varScale="1">
        <p:scale>
          <a:sx n="90" d="100"/>
          <a:sy n="90" d="100"/>
        </p:scale>
        <p:origin x="1053" y="5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45"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911" y="0"/>
            <a:ext cx="2946144" cy="496888"/>
          </a:xfrm>
          <a:prstGeom prst="rect">
            <a:avLst/>
          </a:prstGeom>
        </p:spPr>
        <p:txBody>
          <a:bodyPr vert="horz" lIns="91440" tIns="45720" rIns="91440" bIns="45720" rtlCol="0"/>
          <a:lstStyle>
            <a:lvl1pPr algn="r">
              <a:defRPr sz="1200"/>
            </a:lvl1pPr>
          </a:lstStyle>
          <a:p>
            <a:fld id="{F1E95D5B-9BA1-4C80-B94F-9EE70ECB8109}" type="datetimeFigureOut">
              <a:rPr lang="en-GB" smtClean="0"/>
              <a:t>16/08/2019</a:t>
            </a:fld>
            <a:endParaRPr lang="en-GB"/>
          </a:p>
        </p:txBody>
      </p:sp>
      <p:sp>
        <p:nvSpPr>
          <p:cNvPr id="4" name="Footer Placeholder 3"/>
          <p:cNvSpPr>
            <a:spLocks noGrp="1"/>
          </p:cNvSpPr>
          <p:nvPr>
            <p:ph type="ftr" sz="quarter" idx="2"/>
          </p:nvPr>
        </p:nvSpPr>
        <p:spPr>
          <a:xfrm>
            <a:off x="1" y="9428164"/>
            <a:ext cx="2946145"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911" y="9428164"/>
            <a:ext cx="2946144" cy="496887"/>
          </a:xfrm>
          <a:prstGeom prst="rect">
            <a:avLst/>
          </a:prstGeom>
        </p:spPr>
        <p:txBody>
          <a:bodyPr vert="horz" lIns="91440" tIns="45720" rIns="91440" bIns="45720" rtlCol="0" anchor="b"/>
          <a:lstStyle>
            <a:lvl1pPr algn="r">
              <a:defRPr sz="1200"/>
            </a:lvl1pPr>
          </a:lstStyle>
          <a:p>
            <a:fld id="{6A62CAB8-F308-4929-971A-9A844C28542A}" type="slidenum">
              <a:rPr lang="en-GB" smtClean="0"/>
              <a:t>‹#›</a:t>
            </a:fld>
            <a:endParaRPr lang="en-GB"/>
          </a:p>
        </p:txBody>
      </p:sp>
    </p:spTree>
    <p:extLst>
      <p:ext uri="{BB962C8B-B14F-4D97-AF65-F5344CB8AC3E}">
        <p14:creationId xmlns:p14="http://schemas.microsoft.com/office/powerpoint/2010/main" val="20628086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E5C640A-2A86-4137-ABDC-0CD5E5EFD21D}" type="datetimeFigureOut">
              <a:rPr lang="en-GB" smtClean="0"/>
              <a:t>16/08/2019</a:t>
            </a:fld>
            <a:endParaRPr lang="en-GB"/>
          </a:p>
        </p:txBody>
      </p:sp>
      <p:sp>
        <p:nvSpPr>
          <p:cNvPr id="4" name="Slide Image Placeholder 3"/>
          <p:cNvSpPr>
            <a:spLocks noGrp="1" noRot="1" noChangeAspect="1"/>
          </p:cNvSpPr>
          <p:nvPr>
            <p:ph type="sldImg" idx="2"/>
          </p:nvPr>
        </p:nvSpPr>
        <p:spPr>
          <a:xfrm>
            <a:off x="917575" y="744538"/>
            <a:ext cx="4964113"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4"/>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631CFF8-1CD1-43EA-AC8F-8A0B03D31935}" type="slidenum">
              <a:rPr lang="en-GB" smtClean="0"/>
              <a:t>‹#›</a:t>
            </a:fld>
            <a:endParaRPr lang="en-GB"/>
          </a:p>
        </p:txBody>
      </p:sp>
    </p:spTree>
    <p:extLst>
      <p:ext uri="{BB962C8B-B14F-4D97-AF65-F5344CB8AC3E}">
        <p14:creationId xmlns:p14="http://schemas.microsoft.com/office/powerpoint/2010/main" val="291157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F8E77E-78B4-4EB7-A8A3-0AF5E45F9AAE}" type="slidenum">
              <a:rPr lang="en-GB" smtClean="0"/>
              <a:t>1</a:t>
            </a:fld>
            <a:endParaRPr lang="en-GB" dirty="0"/>
          </a:p>
        </p:txBody>
      </p:sp>
    </p:spTree>
    <p:extLst>
      <p:ext uri="{BB962C8B-B14F-4D97-AF65-F5344CB8AC3E}">
        <p14:creationId xmlns:p14="http://schemas.microsoft.com/office/powerpoint/2010/main" val="1761439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10194C-BCE9-47EE-A1FC-A411D134C74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0408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10194C-BCE9-47EE-A1FC-A411D134C74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78968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10194C-BCE9-47EE-A1FC-A411D134C74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258636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10194C-BCE9-47EE-A1FC-A411D134C74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8691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10194C-BCE9-47EE-A1FC-A411D134C74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5846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10194C-BCE9-47EE-A1FC-A411D134C74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91209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10194C-BCE9-47EE-A1FC-A411D134C74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80063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The Key Adult(s) within a school will be notified of any missing episodes that have occurred during a school holiday period as soon as practically possible after the school holiday ends. </a:t>
            </a:r>
            <a:endParaRPr lang="en-GB" dirty="0">
              <a:solidFill>
                <a:prstClr val="black"/>
              </a:solidFill>
            </a:endParaRPr>
          </a:p>
          <a:p>
            <a:endParaRPr lang="en-GB" dirty="0"/>
          </a:p>
        </p:txBody>
      </p:sp>
      <p:sp>
        <p:nvSpPr>
          <p:cNvPr id="4" name="Footer Placeholder 3"/>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10194C-BCE9-47EE-A1FC-A411D134C74E}"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0313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19CDA1E-DAA7-4AFE-8BC5-0CBCE2065CFA}"/>
              </a:ext>
            </a:extLst>
          </p:cNvPr>
          <p:cNvSpPr>
            <a:spLocks noGrp="1"/>
          </p:cNvSpPr>
          <p:nvPr>
            <p:ph type="pic" sz="quarter" idx="10"/>
          </p:nvPr>
        </p:nvSpPr>
        <p:spPr>
          <a:xfrm>
            <a:off x="4299244" y="-1458460"/>
            <a:ext cx="5603695" cy="7543574"/>
          </a:xfrm>
          <a:prstGeom prst="ellipse">
            <a:avLst/>
          </a:prstGeom>
        </p:spPr>
        <p:txBody>
          <a:bodyPr/>
          <a:lstStyle/>
          <a:p>
            <a:pPr lvl="0"/>
            <a:r>
              <a:rPr lang="en-US" noProof="0"/>
              <a:t>Click icon to add picture</a:t>
            </a:r>
          </a:p>
        </p:txBody>
      </p:sp>
    </p:spTree>
    <p:extLst>
      <p:ext uri="{BB962C8B-B14F-4D97-AF65-F5344CB8AC3E}">
        <p14:creationId xmlns:p14="http://schemas.microsoft.com/office/powerpoint/2010/main" val="4031858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5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19CDA1E-DAA7-4AFE-8BC5-0CBCE2065CFA}"/>
              </a:ext>
            </a:extLst>
          </p:cNvPr>
          <p:cNvSpPr>
            <a:spLocks noGrp="1"/>
          </p:cNvSpPr>
          <p:nvPr>
            <p:ph type="pic" sz="quarter" idx="10"/>
          </p:nvPr>
        </p:nvSpPr>
        <p:spPr>
          <a:xfrm>
            <a:off x="1071501" y="441771"/>
            <a:ext cx="2501190" cy="3367049"/>
          </a:xfrm>
          <a:prstGeom prst="ellipse">
            <a:avLst/>
          </a:prstGeom>
        </p:spPr>
        <p:txBody>
          <a:bodyPr/>
          <a:lstStyle/>
          <a:p>
            <a:r>
              <a:rPr lang="en-US"/>
              <a:t>Click icon to add picture</a:t>
            </a:r>
          </a:p>
        </p:txBody>
      </p:sp>
      <p:sp>
        <p:nvSpPr>
          <p:cNvPr id="4" name="Picture Placeholder 7">
            <a:extLst>
              <a:ext uri="{FF2B5EF4-FFF2-40B4-BE49-F238E27FC236}">
                <a16:creationId xmlns:a16="http://schemas.microsoft.com/office/drawing/2014/main" id="{5804D578-9266-4F5D-9509-A610B50F4103}"/>
              </a:ext>
            </a:extLst>
          </p:cNvPr>
          <p:cNvSpPr>
            <a:spLocks noGrp="1"/>
          </p:cNvSpPr>
          <p:nvPr>
            <p:ph type="pic" sz="quarter" idx="11"/>
          </p:nvPr>
        </p:nvSpPr>
        <p:spPr>
          <a:xfrm>
            <a:off x="5901493" y="733508"/>
            <a:ext cx="2501190" cy="3367049"/>
          </a:xfrm>
          <a:prstGeom prst="ellipse">
            <a:avLst/>
          </a:prstGeom>
        </p:spPr>
        <p:txBody>
          <a:bodyPr/>
          <a:lstStyle/>
          <a:p>
            <a:r>
              <a:rPr lang="en-US"/>
              <a:t>Click icon to add picture</a:t>
            </a:r>
          </a:p>
        </p:txBody>
      </p:sp>
      <p:sp>
        <p:nvSpPr>
          <p:cNvPr id="5" name="Picture Placeholder 7">
            <a:extLst>
              <a:ext uri="{FF2B5EF4-FFF2-40B4-BE49-F238E27FC236}">
                <a16:creationId xmlns:a16="http://schemas.microsoft.com/office/drawing/2014/main" id="{9EDD0FC9-3506-47BB-82A9-D217F237179D}"/>
              </a:ext>
            </a:extLst>
          </p:cNvPr>
          <p:cNvSpPr>
            <a:spLocks noGrp="1"/>
          </p:cNvSpPr>
          <p:nvPr>
            <p:ph type="pic" sz="quarter" idx="12"/>
          </p:nvPr>
        </p:nvSpPr>
        <p:spPr>
          <a:xfrm>
            <a:off x="3321405" y="3049186"/>
            <a:ext cx="2501190" cy="3367049"/>
          </a:xfrm>
          <a:prstGeom prst="ellipse">
            <a:avLst/>
          </a:prstGeom>
        </p:spPr>
        <p:txBody>
          <a:bodyPr/>
          <a:lstStyle/>
          <a:p>
            <a:r>
              <a:rPr lang="en-US"/>
              <a:t>Click icon to add picture</a:t>
            </a:r>
          </a:p>
        </p:txBody>
      </p:sp>
    </p:spTree>
    <p:extLst>
      <p:ext uri="{BB962C8B-B14F-4D97-AF65-F5344CB8AC3E}">
        <p14:creationId xmlns:p14="http://schemas.microsoft.com/office/powerpoint/2010/main" val="159986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sp>
        <p:nvSpPr>
          <p:cNvPr id="4" name="Media Placeholder 3">
            <a:extLst>
              <a:ext uri="{FF2B5EF4-FFF2-40B4-BE49-F238E27FC236}">
                <a16:creationId xmlns:a16="http://schemas.microsoft.com/office/drawing/2014/main" id="{03F543CF-ED58-444D-90A7-B4596E14A1B7}"/>
              </a:ext>
            </a:extLst>
          </p:cNvPr>
          <p:cNvSpPr>
            <a:spLocks noGrp="1"/>
          </p:cNvSpPr>
          <p:nvPr>
            <p:ph type="media" sz="quarter" idx="10"/>
          </p:nvPr>
        </p:nvSpPr>
        <p:spPr>
          <a:xfrm>
            <a:off x="627610" y="1309831"/>
            <a:ext cx="5288973" cy="4529628"/>
          </a:xfrm>
          <a:prstGeom prst="rect">
            <a:avLst/>
          </a:prstGeom>
        </p:spPr>
        <p:txBody>
          <a:bodyPr/>
          <a:lstStyle/>
          <a:p>
            <a:r>
              <a:rPr lang="en-US"/>
              <a:t>Click icon to add media</a:t>
            </a:r>
          </a:p>
        </p:txBody>
      </p:sp>
    </p:spTree>
    <p:extLst>
      <p:ext uri="{BB962C8B-B14F-4D97-AF65-F5344CB8AC3E}">
        <p14:creationId xmlns:p14="http://schemas.microsoft.com/office/powerpoint/2010/main" val="29568968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_Title Slide">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50887F12-0621-444A-98BB-AA2C7FAC9A69}"/>
              </a:ext>
            </a:extLst>
          </p:cNvPr>
          <p:cNvSpPr>
            <a:spLocks noGrp="1"/>
          </p:cNvSpPr>
          <p:nvPr>
            <p:ph type="tbl" sz="quarter" idx="10"/>
          </p:nvPr>
        </p:nvSpPr>
        <p:spPr>
          <a:xfrm>
            <a:off x="3324226" y="482600"/>
            <a:ext cx="5191125" cy="5791200"/>
          </a:xfrm>
          <a:prstGeom prst="rect">
            <a:avLst/>
          </a:prstGeom>
        </p:spPr>
        <p:txBody>
          <a:bodyPr/>
          <a:lstStyle/>
          <a:p>
            <a:r>
              <a:rPr lang="en-US"/>
              <a:t>Click icon to add table</a:t>
            </a:r>
            <a:endParaRPr lang="en-US" dirty="0"/>
          </a:p>
        </p:txBody>
      </p:sp>
    </p:spTree>
    <p:extLst>
      <p:ext uri="{BB962C8B-B14F-4D97-AF65-F5344CB8AC3E}">
        <p14:creationId xmlns:p14="http://schemas.microsoft.com/office/powerpoint/2010/main" val="36767588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B20823B-0C37-446C-9E02-755FF2284CCF}"/>
              </a:ext>
            </a:extLst>
          </p:cNvPr>
          <p:cNvSpPr>
            <a:spLocks noGrp="1"/>
          </p:cNvSpPr>
          <p:nvPr>
            <p:ph type="pic" sz="quarter" idx="10"/>
          </p:nvPr>
        </p:nvSpPr>
        <p:spPr>
          <a:xfrm>
            <a:off x="0" y="0"/>
            <a:ext cx="9144000" cy="6858000"/>
          </a:xfrm>
          <a:prstGeom prst="rect">
            <a:avLst/>
          </a:prstGeom>
        </p:spPr>
        <p:txBody>
          <a:bodyPr/>
          <a:lstStyle/>
          <a:p>
            <a:r>
              <a:rPr lang="en-US"/>
              <a:t>Click icon to add picture</a:t>
            </a:r>
          </a:p>
        </p:txBody>
      </p:sp>
    </p:spTree>
    <p:extLst>
      <p:ext uri="{BB962C8B-B14F-4D97-AF65-F5344CB8AC3E}">
        <p14:creationId xmlns:p14="http://schemas.microsoft.com/office/powerpoint/2010/main" val="1178423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19CDA1E-DAA7-4AFE-8BC5-0CBCE2065CFA}"/>
              </a:ext>
            </a:extLst>
          </p:cNvPr>
          <p:cNvSpPr>
            <a:spLocks noGrp="1"/>
          </p:cNvSpPr>
          <p:nvPr>
            <p:ph type="pic" sz="quarter" idx="10"/>
          </p:nvPr>
        </p:nvSpPr>
        <p:spPr>
          <a:xfrm>
            <a:off x="4299243" y="-1458460"/>
            <a:ext cx="5603695" cy="7543574"/>
          </a:xfrm>
          <a:prstGeom prst="ellipse">
            <a:avLst/>
          </a:prstGeom>
        </p:spPr>
        <p:txBody>
          <a:bodyPr/>
          <a:lstStyle/>
          <a:p>
            <a:endParaRPr lang="en-US"/>
          </a:p>
        </p:txBody>
      </p:sp>
    </p:spTree>
    <p:extLst>
      <p:ext uri="{BB962C8B-B14F-4D97-AF65-F5344CB8AC3E}">
        <p14:creationId xmlns:p14="http://schemas.microsoft.com/office/powerpoint/2010/main" val="13244436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19CDA1E-DAA7-4AFE-8BC5-0CBCE2065CFA}"/>
              </a:ext>
            </a:extLst>
          </p:cNvPr>
          <p:cNvSpPr>
            <a:spLocks noGrp="1"/>
          </p:cNvSpPr>
          <p:nvPr>
            <p:ph type="pic" sz="quarter" idx="10"/>
          </p:nvPr>
        </p:nvSpPr>
        <p:spPr>
          <a:xfrm>
            <a:off x="5029547" y="1748054"/>
            <a:ext cx="3250059" cy="4375160"/>
          </a:xfrm>
          <a:prstGeom prst="ellipse">
            <a:avLst/>
          </a:prstGeom>
        </p:spPr>
        <p:txBody>
          <a:bodyPr/>
          <a:lstStyle/>
          <a:p>
            <a:endParaRPr lang="en-US"/>
          </a:p>
        </p:txBody>
      </p:sp>
      <p:sp>
        <p:nvSpPr>
          <p:cNvPr id="3" name="Picture Placeholder 7">
            <a:extLst>
              <a:ext uri="{FF2B5EF4-FFF2-40B4-BE49-F238E27FC236}">
                <a16:creationId xmlns:a16="http://schemas.microsoft.com/office/drawing/2014/main" id="{AC57CF50-0DA1-42D9-BFB0-029025BFEC21}"/>
              </a:ext>
            </a:extLst>
          </p:cNvPr>
          <p:cNvSpPr>
            <a:spLocks noGrp="1"/>
          </p:cNvSpPr>
          <p:nvPr>
            <p:ph type="pic" sz="quarter" idx="11"/>
          </p:nvPr>
        </p:nvSpPr>
        <p:spPr>
          <a:xfrm>
            <a:off x="864394" y="368300"/>
            <a:ext cx="3707606" cy="4991100"/>
          </a:xfrm>
          <a:prstGeom prst="ellipse">
            <a:avLst/>
          </a:prstGeom>
        </p:spPr>
        <p:txBody>
          <a:bodyPr/>
          <a:lstStyle/>
          <a:p>
            <a:endParaRPr lang="en-US"/>
          </a:p>
        </p:txBody>
      </p:sp>
    </p:spTree>
    <p:extLst>
      <p:ext uri="{BB962C8B-B14F-4D97-AF65-F5344CB8AC3E}">
        <p14:creationId xmlns:p14="http://schemas.microsoft.com/office/powerpoint/2010/main" val="37024489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19CDA1E-DAA7-4AFE-8BC5-0CBCE2065CFA}"/>
              </a:ext>
            </a:extLst>
          </p:cNvPr>
          <p:cNvSpPr>
            <a:spLocks noGrp="1"/>
          </p:cNvSpPr>
          <p:nvPr>
            <p:ph type="pic" sz="quarter" idx="10"/>
          </p:nvPr>
        </p:nvSpPr>
        <p:spPr>
          <a:xfrm>
            <a:off x="1071501" y="441769"/>
            <a:ext cx="2501190" cy="3367049"/>
          </a:xfrm>
          <a:prstGeom prst="ellipse">
            <a:avLst/>
          </a:prstGeom>
        </p:spPr>
        <p:txBody>
          <a:bodyPr/>
          <a:lstStyle/>
          <a:p>
            <a:endParaRPr lang="en-US"/>
          </a:p>
        </p:txBody>
      </p:sp>
      <p:sp>
        <p:nvSpPr>
          <p:cNvPr id="4" name="Picture Placeholder 7">
            <a:extLst>
              <a:ext uri="{FF2B5EF4-FFF2-40B4-BE49-F238E27FC236}">
                <a16:creationId xmlns:a16="http://schemas.microsoft.com/office/drawing/2014/main" id="{5804D578-9266-4F5D-9509-A610B50F4103}"/>
              </a:ext>
            </a:extLst>
          </p:cNvPr>
          <p:cNvSpPr>
            <a:spLocks noGrp="1"/>
          </p:cNvSpPr>
          <p:nvPr>
            <p:ph type="pic" sz="quarter" idx="11"/>
          </p:nvPr>
        </p:nvSpPr>
        <p:spPr>
          <a:xfrm>
            <a:off x="5901493" y="733506"/>
            <a:ext cx="2501190" cy="3367049"/>
          </a:xfrm>
          <a:prstGeom prst="ellipse">
            <a:avLst/>
          </a:prstGeom>
        </p:spPr>
        <p:txBody>
          <a:bodyPr/>
          <a:lstStyle/>
          <a:p>
            <a:endParaRPr lang="en-US"/>
          </a:p>
        </p:txBody>
      </p:sp>
      <p:sp>
        <p:nvSpPr>
          <p:cNvPr id="5" name="Picture Placeholder 7">
            <a:extLst>
              <a:ext uri="{FF2B5EF4-FFF2-40B4-BE49-F238E27FC236}">
                <a16:creationId xmlns:a16="http://schemas.microsoft.com/office/drawing/2014/main" id="{9EDD0FC9-3506-47BB-82A9-D217F237179D}"/>
              </a:ext>
            </a:extLst>
          </p:cNvPr>
          <p:cNvSpPr>
            <a:spLocks noGrp="1"/>
          </p:cNvSpPr>
          <p:nvPr>
            <p:ph type="pic" sz="quarter" idx="12"/>
          </p:nvPr>
        </p:nvSpPr>
        <p:spPr>
          <a:xfrm>
            <a:off x="3321405" y="3049184"/>
            <a:ext cx="2501190" cy="3367049"/>
          </a:xfrm>
          <a:prstGeom prst="ellipse">
            <a:avLst/>
          </a:prstGeom>
        </p:spPr>
        <p:txBody>
          <a:bodyPr/>
          <a:lstStyle/>
          <a:p>
            <a:endParaRPr lang="en-US"/>
          </a:p>
        </p:txBody>
      </p:sp>
    </p:spTree>
    <p:extLst>
      <p:ext uri="{BB962C8B-B14F-4D97-AF65-F5344CB8AC3E}">
        <p14:creationId xmlns:p14="http://schemas.microsoft.com/office/powerpoint/2010/main" val="39251546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4" name="Media Placeholder 3">
            <a:extLst>
              <a:ext uri="{FF2B5EF4-FFF2-40B4-BE49-F238E27FC236}">
                <a16:creationId xmlns:a16="http://schemas.microsoft.com/office/drawing/2014/main" id="{03F543CF-ED58-444D-90A7-B4596E14A1B7}"/>
              </a:ext>
            </a:extLst>
          </p:cNvPr>
          <p:cNvSpPr>
            <a:spLocks noGrp="1"/>
          </p:cNvSpPr>
          <p:nvPr>
            <p:ph type="media" sz="quarter" idx="10"/>
          </p:nvPr>
        </p:nvSpPr>
        <p:spPr>
          <a:xfrm>
            <a:off x="627610" y="1309831"/>
            <a:ext cx="5288973" cy="4529628"/>
          </a:xfrm>
          <a:prstGeom prst="rect">
            <a:avLst/>
          </a:prstGeom>
        </p:spPr>
        <p:txBody>
          <a:bodyPr/>
          <a:lstStyle/>
          <a:p>
            <a:endParaRPr lang="en-US"/>
          </a:p>
        </p:txBody>
      </p:sp>
    </p:spTree>
    <p:extLst>
      <p:ext uri="{BB962C8B-B14F-4D97-AF65-F5344CB8AC3E}">
        <p14:creationId xmlns:p14="http://schemas.microsoft.com/office/powerpoint/2010/main" val="22195760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50887F12-0621-444A-98BB-AA2C7FAC9A69}"/>
              </a:ext>
            </a:extLst>
          </p:cNvPr>
          <p:cNvSpPr>
            <a:spLocks noGrp="1"/>
          </p:cNvSpPr>
          <p:nvPr>
            <p:ph type="tbl" sz="quarter" idx="10"/>
          </p:nvPr>
        </p:nvSpPr>
        <p:spPr>
          <a:xfrm>
            <a:off x="3324225" y="482600"/>
            <a:ext cx="5191125" cy="5791200"/>
          </a:xfrm>
          <a:prstGeom prst="rect">
            <a:avLst/>
          </a:prstGeom>
        </p:spPr>
        <p:txBody>
          <a:bodyPr/>
          <a:lstStyle/>
          <a:p>
            <a:endParaRPr lang="en-US" dirty="0"/>
          </a:p>
        </p:txBody>
      </p:sp>
    </p:spTree>
    <p:extLst>
      <p:ext uri="{BB962C8B-B14F-4D97-AF65-F5344CB8AC3E}">
        <p14:creationId xmlns:p14="http://schemas.microsoft.com/office/powerpoint/2010/main" val="13030187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B20823B-0C37-446C-9E02-755FF2284CCF}"/>
              </a:ext>
            </a:extLst>
          </p:cNvPr>
          <p:cNvSpPr>
            <a:spLocks noGrp="1"/>
          </p:cNvSpPr>
          <p:nvPr>
            <p:ph type="pic" sz="quarter" idx="10"/>
          </p:nvPr>
        </p:nvSpPr>
        <p:spPr>
          <a:xfrm>
            <a:off x="0" y="0"/>
            <a:ext cx="9144000" cy="6858000"/>
          </a:xfrm>
          <a:prstGeom prst="rect">
            <a:avLst/>
          </a:prstGeom>
        </p:spPr>
        <p:txBody>
          <a:bodyPr/>
          <a:lstStyle/>
          <a:p>
            <a:endParaRPr lang="en-US"/>
          </a:p>
        </p:txBody>
      </p:sp>
    </p:spTree>
    <p:extLst>
      <p:ext uri="{BB962C8B-B14F-4D97-AF65-F5344CB8AC3E}">
        <p14:creationId xmlns:p14="http://schemas.microsoft.com/office/powerpoint/2010/main" val="2377567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19CDA1E-DAA7-4AFE-8BC5-0CBCE2065CFA}"/>
              </a:ext>
            </a:extLst>
          </p:cNvPr>
          <p:cNvSpPr>
            <a:spLocks noGrp="1"/>
          </p:cNvSpPr>
          <p:nvPr>
            <p:ph type="pic" sz="quarter" idx="10"/>
          </p:nvPr>
        </p:nvSpPr>
        <p:spPr>
          <a:xfrm>
            <a:off x="5029547" y="1748054"/>
            <a:ext cx="3250059" cy="4375160"/>
          </a:xfrm>
          <a:prstGeom prst="ellipse">
            <a:avLst/>
          </a:prstGeom>
        </p:spPr>
        <p:txBody>
          <a:bodyPr/>
          <a:lstStyle/>
          <a:p>
            <a:pPr lvl="0"/>
            <a:r>
              <a:rPr lang="en-US" noProof="0"/>
              <a:t>Click icon to add picture</a:t>
            </a:r>
          </a:p>
        </p:txBody>
      </p:sp>
      <p:sp>
        <p:nvSpPr>
          <p:cNvPr id="3" name="Picture Placeholder 7">
            <a:extLst>
              <a:ext uri="{FF2B5EF4-FFF2-40B4-BE49-F238E27FC236}">
                <a16:creationId xmlns:a16="http://schemas.microsoft.com/office/drawing/2014/main" id="{AC57CF50-0DA1-42D9-BFB0-029025BFEC21}"/>
              </a:ext>
            </a:extLst>
          </p:cNvPr>
          <p:cNvSpPr>
            <a:spLocks noGrp="1"/>
          </p:cNvSpPr>
          <p:nvPr>
            <p:ph type="pic" sz="quarter" idx="11"/>
          </p:nvPr>
        </p:nvSpPr>
        <p:spPr>
          <a:xfrm>
            <a:off x="864394" y="368300"/>
            <a:ext cx="3707606" cy="4991100"/>
          </a:xfrm>
          <a:prstGeom prst="ellipse">
            <a:avLst/>
          </a:prstGeom>
        </p:spPr>
        <p:txBody>
          <a:bodyPr/>
          <a:lstStyle/>
          <a:p>
            <a:pPr lvl="0"/>
            <a:r>
              <a:rPr lang="en-US" noProof="0"/>
              <a:t>Click icon to add picture</a:t>
            </a:r>
          </a:p>
        </p:txBody>
      </p:sp>
    </p:spTree>
    <p:extLst>
      <p:ext uri="{BB962C8B-B14F-4D97-AF65-F5344CB8AC3E}">
        <p14:creationId xmlns:p14="http://schemas.microsoft.com/office/powerpoint/2010/main" val="2410703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5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19CDA1E-DAA7-4AFE-8BC5-0CBCE2065CFA}"/>
              </a:ext>
            </a:extLst>
          </p:cNvPr>
          <p:cNvSpPr>
            <a:spLocks noGrp="1"/>
          </p:cNvSpPr>
          <p:nvPr>
            <p:ph type="pic" sz="quarter" idx="10"/>
          </p:nvPr>
        </p:nvSpPr>
        <p:spPr>
          <a:xfrm>
            <a:off x="1071501" y="441771"/>
            <a:ext cx="2501190" cy="3367049"/>
          </a:xfrm>
          <a:prstGeom prst="ellipse">
            <a:avLst/>
          </a:prstGeom>
        </p:spPr>
        <p:txBody>
          <a:bodyPr/>
          <a:lstStyle/>
          <a:p>
            <a:pPr lvl="0"/>
            <a:r>
              <a:rPr lang="en-US" noProof="0"/>
              <a:t>Click icon to add picture</a:t>
            </a:r>
          </a:p>
        </p:txBody>
      </p:sp>
      <p:sp>
        <p:nvSpPr>
          <p:cNvPr id="4" name="Picture Placeholder 7">
            <a:extLst>
              <a:ext uri="{FF2B5EF4-FFF2-40B4-BE49-F238E27FC236}">
                <a16:creationId xmlns:a16="http://schemas.microsoft.com/office/drawing/2014/main" id="{5804D578-9266-4F5D-9509-A610B50F4103}"/>
              </a:ext>
            </a:extLst>
          </p:cNvPr>
          <p:cNvSpPr>
            <a:spLocks noGrp="1"/>
          </p:cNvSpPr>
          <p:nvPr>
            <p:ph type="pic" sz="quarter" idx="11"/>
          </p:nvPr>
        </p:nvSpPr>
        <p:spPr>
          <a:xfrm>
            <a:off x="5901493" y="733508"/>
            <a:ext cx="2501190" cy="3367049"/>
          </a:xfrm>
          <a:prstGeom prst="ellipse">
            <a:avLst/>
          </a:prstGeom>
        </p:spPr>
        <p:txBody>
          <a:bodyPr/>
          <a:lstStyle/>
          <a:p>
            <a:pPr lvl="0"/>
            <a:r>
              <a:rPr lang="en-US" noProof="0"/>
              <a:t>Click icon to add picture</a:t>
            </a:r>
          </a:p>
        </p:txBody>
      </p:sp>
      <p:sp>
        <p:nvSpPr>
          <p:cNvPr id="5" name="Picture Placeholder 7">
            <a:extLst>
              <a:ext uri="{FF2B5EF4-FFF2-40B4-BE49-F238E27FC236}">
                <a16:creationId xmlns:a16="http://schemas.microsoft.com/office/drawing/2014/main" id="{9EDD0FC9-3506-47BB-82A9-D217F237179D}"/>
              </a:ext>
            </a:extLst>
          </p:cNvPr>
          <p:cNvSpPr>
            <a:spLocks noGrp="1"/>
          </p:cNvSpPr>
          <p:nvPr>
            <p:ph type="pic" sz="quarter" idx="12"/>
          </p:nvPr>
        </p:nvSpPr>
        <p:spPr>
          <a:xfrm>
            <a:off x="3321405" y="3049186"/>
            <a:ext cx="2501190" cy="3367049"/>
          </a:xfrm>
          <a:prstGeom prst="ellipse">
            <a:avLst/>
          </a:prstGeom>
        </p:spPr>
        <p:txBody>
          <a:bodyPr/>
          <a:lstStyle/>
          <a:p>
            <a:pPr lvl="0"/>
            <a:r>
              <a:rPr lang="en-US" noProof="0"/>
              <a:t>Click icon to add picture</a:t>
            </a:r>
          </a:p>
        </p:txBody>
      </p:sp>
    </p:spTree>
    <p:extLst>
      <p:ext uri="{BB962C8B-B14F-4D97-AF65-F5344CB8AC3E}">
        <p14:creationId xmlns:p14="http://schemas.microsoft.com/office/powerpoint/2010/main" val="2207496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sp>
        <p:nvSpPr>
          <p:cNvPr id="4" name="Media Placeholder 3">
            <a:extLst>
              <a:ext uri="{FF2B5EF4-FFF2-40B4-BE49-F238E27FC236}">
                <a16:creationId xmlns:a16="http://schemas.microsoft.com/office/drawing/2014/main" id="{03F543CF-ED58-444D-90A7-B4596E14A1B7}"/>
              </a:ext>
            </a:extLst>
          </p:cNvPr>
          <p:cNvSpPr>
            <a:spLocks noGrp="1"/>
          </p:cNvSpPr>
          <p:nvPr>
            <p:ph type="media" sz="quarter" idx="10"/>
          </p:nvPr>
        </p:nvSpPr>
        <p:spPr>
          <a:xfrm>
            <a:off x="627610" y="1309831"/>
            <a:ext cx="5288973" cy="4529628"/>
          </a:xfrm>
          <a:prstGeom prst="rect">
            <a:avLst/>
          </a:prstGeom>
        </p:spPr>
        <p:txBody>
          <a:bodyPr/>
          <a:lstStyle/>
          <a:p>
            <a:pPr lvl="0"/>
            <a:r>
              <a:rPr lang="en-US" noProof="0"/>
              <a:t>Click icon to add media</a:t>
            </a:r>
          </a:p>
        </p:txBody>
      </p:sp>
    </p:spTree>
    <p:extLst>
      <p:ext uri="{BB962C8B-B14F-4D97-AF65-F5344CB8AC3E}">
        <p14:creationId xmlns:p14="http://schemas.microsoft.com/office/powerpoint/2010/main" val="3051261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Title Slide">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50887F12-0621-444A-98BB-AA2C7FAC9A69}"/>
              </a:ext>
            </a:extLst>
          </p:cNvPr>
          <p:cNvSpPr>
            <a:spLocks noGrp="1"/>
          </p:cNvSpPr>
          <p:nvPr>
            <p:ph type="tbl" sz="quarter" idx="10"/>
          </p:nvPr>
        </p:nvSpPr>
        <p:spPr>
          <a:xfrm>
            <a:off x="3324226" y="482600"/>
            <a:ext cx="5191125" cy="5791200"/>
          </a:xfrm>
          <a:prstGeom prst="rect">
            <a:avLst/>
          </a:prstGeom>
        </p:spPr>
        <p:txBody>
          <a:bodyPr/>
          <a:lstStyle/>
          <a:p>
            <a:pPr lvl="0"/>
            <a:r>
              <a:rPr lang="en-US" noProof="0"/>
              <a:t>Click icon to add table</a:t>
            </a:r>
            <a:endParaRPr lang="en-US" noProof="0" dirty="0"/>
          </a:p>
        </p:txBody>
      </p:sp>
    </p:spTree>
    <p:extLst>
      <p:ext uri="{BB962C8B-B14F-4D97-AF65-F5344CB8AC3E}">
        <p14:creationId xmlns:p14="http://schemas.microsoft.com/office/powerpoint/2010/main" val="4972003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4_Title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B20823B-0C37-446C-9E02-755FF2284CCF}"/>
              </a:ext>
            </a:extLst>
          </p:cNvPr>
          <p:cNvSpPr>
            <a:spLocks noGrp="1"/>
          </p:cNvSpPr>
          <p:nvPr>
            <p:ph type="pic" sz="quarter" idx="10"/>
          </p:nvPr>
        </p:nvSpPr>
        <p:spPr>
          <a:xfrm>
            <a:off x="0" y="0"/>
            <a:ext cx="9144000" cy="6858000"/>
          </a:xfrm>
          <a:prstGeom prst="rect">
            <a:avLst/>
          </a:prstGeom>
        </p:spPr>
        <p:txBody>
          <a:bodyPr/>
          <a:lstStyle>
            <a:lvl1pPr marL="0" indent="0">
              <a:buNone/>
              <a:defRPr/>
            </a:lvl1pPr>
          </a:lstStyle>
          <a:p>
            <a:pPr lvl="0"/>
            <a:r>
              <a:rPr lang="en-US" noProof="0"/>
              <a:t>Click icon to add picture</a:t>
            </a:r>
            <a:endParaRPr lang="en-US" noProof="0" dirty="0"/>
          </a:p>
        </p:txBody>
      </p:sp>
    </p:spTree>
    <p:extLst>
      <p:ext uri="{BB962C8B-B14F-4D97-AF65-F5344CB8AC3E}">
        <p14:creationId xmlns:p14="http://schemas.microsoft.com/office/powerpoint/2010/main" val="646835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6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en-US"/>
              <a:t>Click to edit Master subtitle style</a:t>
            </a:r>
            <a:endParaRPr lang="en-GB"/>
          </a:p>
        </p:txBody>
      </p:sp>
      <p:sp>
        <p:nvSpPr>
          <p:cNvPr id="4" name="Rectangle 4">
            <a:extLst>
              <a:ext uri="{FF2B5EF4-FFF2-40B4-BE49-F238E27FC236}">
                <a16:creationId xmlns:a16="http://schemas.microsoft.com/office/drawing/2014/main" id="{415982CD-3B25-4B33-BCE0-765EDBD84186}"/>
              </a:ext>
            </a:extLst>
          </p:cNvPr>
          <p:cNvSpPr>
            <a:spLocks noGrp="1" noChangeArrowheads="1"/>
          </p:cNvSpPr>
          <p:nvPr>
            <p:ph type="dt" sz="half" idx="10"/>
          </p:nvPr>
        </p:nvSpPr>
        <p:spPr>
          <a:xfrm>
            <a:off x="0" y="0"/>
            <a:ext cx="0" cy="0"/>
          </a:xfrm>
        </p:spPr>
        <p:txBody>
          <a:bodyPr/>
          <a:lstStyle>
            <a:lvl1pPr eaLnBrk="1" fontAlgn="auto" hangingPunct="1">
              <a:spcBef>
                <a:spcPts val="0"/>
              </a:spcBef>
              <a:spcAft>
                <a:spcPts val="0"/>
              </a:spcAft>
              <a:defRPr>
                <a:latin typeface="+mn-lt"/>
              </a:defRPr>
            </a:lvl1pPr>
          </a:lstStyle>
          <a:p>
            <a:fld id="{BCA93640-22DB-4E54-9EA8-067BF3614B33}" type="datetimeFigureOut">
              <a:rPr lang="en-GB" smtClean="0"/>
              <a:t>16/08/2019</a:t>
            </a:fld>
            <a:endParaRPr lang="en-GB"/>
          </a:p>
        </p:txBody>
      </p:sp>
      <p:sp>
        <p:nvSpPr>
          <p:cNvPr id="5" name="Rectangle 5">
            <a:extLst>
              <a:ext uri="{FF2B5EF4-FFF2-40B4-BE49-F238E27FC236}">
                <a16:creationId xmlns:a16="http://schemas.microsoft.com/office/drawing/2014/main" id="{520E0900-0571-47D1-946B-2ABC9D3987D6}"/>
              </a:ext>
            </a:extLst>
          </p:cNvPr>
          <p:cNvSpPr>
            <a:spLocks noGrp="1" noChangeArrowheads="1"/>
          </p:cNvSpPr>
          <p:nvPr>
            <p:ph type="ftr" sz="quarter" idx="11"/>
          </p:nvPr>
        </p:nvSpPr>
        <p:spPr>
          <a:xfrm>
            <a:off x="0" y="0"/>
            <a:ext cx="0" cy="0"/>
          </a:xfrm>
        </p:spPr>
        <p:txBody>
          <a:bodyPr/>
          <a:lstStyle>
            <a:lvl1pPr eaLnBrk="1" fontAlgn="auto" hangingPunct="1">
              <a:spcBef>
                <a:spcPts val="0"/>
              </a:spcBef>
              <a:spcAft>
                <a:spcPts val="0"/>
              </a:spcAft>
              <a:defRPr>
                <a:latin typeface="+mn-lt"/>
              </a:defRPr>
            </a:lvl1pPr>
          </a:lstStyle>
          <a:p>
            <a:endParaRPr lang="en-GB"/>
          </a:p>
        </p:txBody>
      </p:sp>
      <p:sp>
        <p:nvSpPr>
          <p:cNvPr id="6" name="Rectangle 6">
            <a:extLst>
              <a:ext uri="{FF2B5EF4-FFF2-40B4-BE49-F238E27FC236}">
                <a16:creationId xmlns:a16="http://schemas.microsoft.com/office/drawing/2014/main" id="{1730990F-5923-4C80-A789-71050DF4F7C2}"/>
              </a:ext>
            </a:extLst>
          </p:cNvPr>
          <p:cNvSpPr>
            <a:spLocks noGrp="1" noChangeArrowheads="1"/>
          </p:cNvSpPr>
          <p:nvPr>
            <p:ph type="sldNum" sz="quarter" idx="12"/>
          </p:nvPr>
        </p:nvSpPr>
        <p:spPr>
          <a:xfrm>
            <a:off x="0" y="0"/>
            <a:ext cx="0" cy="0"/>
          </a:xfrm>
        </p:spPr>
        <p:txBody>
          <a:bodyPr/>
          <a:lstStyle>
            <a:lvl1pPr eaLnBrk="1" fontAlgn="auto" hangingPunct="1">
              <a:spcBef>
                <a:spcPts val="0"/>
              </a:spcBef>
              <a:spcAft>
                <a:spcPts val="0"/>
              </a:spcAft>
              <a:defRPr>
                <a:latin typeface="+mn-lt"/>
              </a:defRPr>
            </a:lvl1pPr>
          </a:lstStyle>
          <a:p>
            <a:fld id="{31682322-D027-4114-8629-469B2FFBB09A}" type="slidenum">
              <a:rPr lang="en-GB" smtClean="0"/>
              <a:t>‹#›</a:t>
            </a:fld>
            <a:endParaRPr lang="en-GB"/>
          </a:p>
        </p:txBody>
      </p:sp>
    </p:spTree>
    <p:extLst>
      <p:ext uri="{BB962C8B-B14F-4D97-AF65-F5344CB8AC3E}">
        <p14:creationId xmlns:p14="http://schemas.microsoft.com/office/powerpoint/2010/main" val="3135985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19CDA1E-DAA7-4AFE-8BC5-0CBCE2065CFA}"/>
              </a:ext>
            </a:extLst>
          </p:cNvPr>
          <p:cNvSpPr>
            <a:spLocks noGrp="1"/>
          </p:cNvSpPr>
          <p:nvPr>
            <p:ph type="pic" sz="quarter" idx="10"/>
          </p:nvPr>
        </p:nvSpPr>
        <p:spPr>
          <a:xfrm>
            <a:off x="4299244" y="-1458460"/>
            <a:ext cx="5603695" cy="7543574"/>
          </a:xfrm>
          <a:prstGeom prst="ellipse">
            <a:avLst/>
          </a:prstGeom>
        </p:spPr>
        <p:txBody>
          <a:bodyPr/>
          <a:lstStyle/>
          <a:p>
            <a:r>
              <a:rPr lang="en-US"/>
              <a:t>Click icon to add picture</a:t>
            </a:r>
          </a:p>
        </p:txBody>
      </p:sp>
    </p:spTree>
    <p:extLst>
      <p:ext uri="{BB962C8B-B14F-4D97-AF65-F5344CB8AC3E}">
        <p14:creationId xmlns:p14="http://schemas.microsoft.com/office/powerpoint/2010/main" val="1199807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119CDA1E-DAA7-4AFE-8BC5-0CBCE2065CFA}"/>
              </a:ext>
            </a:extLst>
          </p:cNvPr>
          <p:cNvSpPr>
            <a:spLocks noGrp="1"/>
          </p:cNvSpPr>
          <p:nvPr>
            <p:ph type="pic" sz="quarter" idx="10"/>
          </p:nvPr>
        </p:nvSpPr>
        <p:spPr>
          <a:xfrm>
            <a:off x="5029547" y="1748054"/>
            <a:ext cx="3250059" cy="4375160"/>
          </a:xfrm>
          <a:prstGeom prst="ellipse">
            <a:avLst/>
          </a:prstGeom>
        </p:spPr>
        <p:txBody>
          <a:bodyPr/>
          <a:lstStyle/>
          <a:p>
            <a:r>
              <a:rPr lang="en-US"/>
              <a:t>Click icon to add picture</a:t>
            </a:r>
          </a:p>
        </p:txBody>
      </p:sp>
      <p:sp>
        <p:nvSpPr>
          <p:cNvPr id="3" name="Picture Placeholder 7">
            <a:extLst>
              <a:ext uri="{FF2B5EF4-FFF2-40B4-BE49-F238E27FC236}">
                <a16:creationId xmlns:a16="http://schemas.microsoft.com/office/drawing/2014/main" id="{AC57CF50-0DA1-42D9-BFB0-029025BFEC21}"/>
              </a:ext>
            </a:extLst>
          </p:cNvPr>
          <p:cNvSpPr>
            <a:spLocks noGrp="1"/>
          </p:cNvSpPr>
          <p:nvPr>
            <p:ph type="pic" sz="quarter" idx="11"/>
          </p:nvPr>
        </p:nvSpPr>
        <p:spPr>
          <a:xfrm>
            <a:off x="864394" y="368300"/>
            <a:ext cx="3707606" cy="4991100"/>
          </a:xfrm>
          <a:prstGeom prst="ellipse">
            <a:avLst/>
          </a:prstGeom>
        </p:spPr>
        <p:txBody>
          <a:bodyPr/>
          <a:lstStyle/>
          <a:p>
            <a:r>
              <a:rPr lang="en-US"/>
              <a:t>Click icon to add picture</a:t>
            </a:r>
          </a:p>
        </p:txBody>
      </p:sp>
    </p:spTree>
    <p:extLst>
      <p:ext uri="{BB962C8B-B14F-4D97-AF65-F5344CB8AC3E}">
        <p14:creationId xmlns:p14="http://schemas.microsoft.com/office/powerpoint/2010/main" val="147044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7"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E498A87-91B4-4E87-B2A6-DD48520899D3}"/>
              </a:ext>
            </a:extLst>
          </p:cNvPr>
          <p:cNvSpPr/>
          <p:nvPr/>
        </p:nvSpPr>
        <p:spPr>
          <a:xfrm>
            <a:off x="0" y="0"/>
            <a:ext cx="9036496" cy="116632"/>
          </a:xfrm>
          <a:prstGeom prst="rect">
            <a:avLst/>
          </a:prstGeom>
          <a:solidFill>
            <a:srgbClr val="98BF0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2" name="Oval 1">
            <a:extLst>
              <a:ext uri="{FF2B5EF4-FFF2-40B4-BE49-F238E27FC236}">
                <a16:creationId xmlns:a16="http://schemas.microsoft.com/office/drawing/2014/main" id="{9837AA18-4106-4380-9BEE-D1819000F7A1}"/>
              </a:ext>
            </a:extLst>
          </p:cNvPr>
          <p:cNvSpPr/>
          <p:nvPr/>
        </p:nvSpPr>
        <p:spPr>
          <a:xfrm>
            <a:off x="6084169" y="-963488"/>
            <a:ext cx="4608512" cy="4320480"/>
          </a:xfrm>
          <a:prstGeom prst="ellipse">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sp>
        <p:nvSpPr>
          <p:cNvPr id="4" name="Oval 3">
            <a:extLst>
              <a:ext uri="{FF2B5EF4-FFF2-40B4-BE49-F238E27FC236}">
                <a16:creationId xmlns:a16="http://schemas.microsoft.com/office/drawing/2014/main" id="{E03184AA-95D1-40C2-9C9C-71A04D82B9A8}"/>
              </a:ext>
            </a:extLst>
          </p:cNvPr>
          <p:cNvSpPr/>
          <p:nvPr/>
        </p:nvSpPr>
        <p:spPr>
          <a:xfrm>
            <a:off x="7308304" y="5157192"/>
            <a:ext cx="2160240" cy="2160240"/>
          </a:xfrm>
          <a:prstGeom prst="ellipse">
            <a:avLst/>
          </a:prstGeom>
          <a:solidFill>
            <a:srgbClr val="97BF0D"/>
          </a:solidFill>
          <a:ln>
            <a:solidFill>
              <a:srgbClr val="97BF0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a:p>
        </p:txBody>
      </p:sp>
      <p:pic>
        <p:nvPicPr>
          <p:cNvPr id="7" name="Picture 6">
            <a:extLst>
              <a:ext uri="{FF2B5EF4-FFF2-40B4-BE49-F238E27FC236}">
                <a16:creationId xmlns:a16="http://schemas.microsoft.com/office/drawing/2014/main" id="{C58042D0-A4E5-481A-94A2-E664C07A0053}"/>
              </a:ext>
            </a:extLst>
          </p:cNvPr>
          <p:cNvPicPr>
            <a:picLocks noChangeAspect="1"/>
          </p:cNvPicPr>
          <p:nvPr/>
        </p:nvPicPr>
        <p:blipFill>
          <a:blip r:embed="rId9"/>
          <a:stretch>
            <a:fillRect/>
          </a:stretch>
        </p:blipFill>
        <p:spPr>
          <a:xfrm>
            <a:off x="7607746" y="5932512"/>
            <a:ext cx="1428750" cy="609600"/>
          </a:xfrm>
          <a:prstGeom prst="rect">
            <a:avLst/>
          </a:prstGeom>
        </p:spPr>
      </p:pic>
    </p:spTree>
    <p:extLst>
      <p:ext uri="{BB962C8B-B14F-4D97-AF65-F5344CB8AC3E}">
        <p14:creationId xmlns:p14="http://schemas.microsoft.com/office/powerpoint/2010/main" val="8648561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514350" rtl="0" eaLnBrk="1" fontAlgn="base" hangingPunct="1">
        <a:lnSpc>
          <a:spcPct val="90000"/>
        </a:lnSpc>
        <a:spcBef>
          <a:spcPct val="0"/>
        </a:spcBef>
        <a:spcAft>
          <a:spcPct val="0"/>
        </a:spcAft>
        <a:defRPr sz="2475" kern="1200">
          <a:solidFill>
            <a:schemeClr val="tx1"/>
          </a:solidFill>
          <a:latin typeface="+mj-lt"/>
          <a:ea typeface="+mj-ea"/>
          <a:cs typeface="+mj-cs"/>
        </a:defRPr>
      </a:lvl1pPr>
      <a:lvl2pPr algn="l" defTabSz="514350" rtl="0" eaLnBrk="1" fontAlgn="base" hangingPunct="1">
        <a:lnSpc>
          <a:spcPct val="90000"/>
        </a:lnSpc>
        <a:spcBef>
          <a:spcPct val="0"/>
        </a:spcBef>
        <a:spcAft>
          <a:spcPct val="0"/>
        </a:spcAft>
        <a:defRPr sz="2475">
          <a:solidFill>
            <a:schemeClr val="tx1"/>
          </a:solidFill>
          <a:latin typeface="Calibri Light" panose="020F0302020204030204" pitchFamily="34" charset="0"/>
        </a:defRPr>
      </a:lvl2pPr>
      <a:lvl3pPr algn="l" defTabSz="514350" rtl="0" eaLnBrk="1" fontAlgn="base" hangingPunct="1">
        <a:lnSpc>
          <a:spcPct val="90000"/>
        </a:lnSpc>
        <a:spcBef>
          <a:spcPct val="0"/>
        </a:spcBef>
        <a:spcAft>
          <a:spcPct val="0"/>
        </a:spcAft>
        <a:defRPr sz="2475">
          <a:solidFill>
            <a:schemeClr val="tx1"/>
          </a:solidFill>
          <a:latin typeface="Calibri Light" panose="020F0302020204030204" pitchFamily="34" charset="0"/>
        </a:defRPr>
      </a:lvl3pPr>
      <a:lvl4pPr algn="l" defTabSz="514350" rtl="0" eaLnBrk="1" fontAlgn="base" hangingPunct="1">
        <a:lnSpc>
          <a:spcPct val="90000"/>
        </a:lnSpc>
        <a:spcBef>
          <a:spcPct val="0"/>
        </a:spcBef>
        <a:spcAft>
          <a:spcPct val="0"/>
        </a:spcAft>
        <a:defRPr sz="2475">
          <a:solidFill>
            <a:schemeClr val="tx1"/>
          </a:solidFill>
          <a:latin typeface="Calibri Light" panose="020F0302020204030204" pitchFamily="34" charset="0"/>
        </a:defRPr>
      </a:lvl4pPr>
      <a:lvl5pPr algn="l" defTabSz="514350" rtl="0" eaLnBrk="1" fontAlgn="base" hangingPunct="1">
        <a:lnSpc>
          <a:spcPct val="90000"/>
        </a:lnSpc>
        <a:spcBef>
          <a:spcPct val="0"/>
        </a:spcBef>
        <a:spcAft>
          <a:spcPct val="0"/>
        </a:spcAft>
        <a:defRPr sz="2475">
          <a:solidFill>
            <a:schemeClr val="tx1"/>
          </a:solidFill>
          <a:latin typeface="Calibri Light" panose="020F0302020204030204" pitchFamily="34" charset="0"/>
        </a:defRPr>
      </a:lvl5pPr>
      <a:lvl6pPr marL="342900" algn="l" defTabSz="514350" rtl="0" eaLnBrk="1" fontAlgn="base" hangingPunct="1">
        <a:lnSpc>
          <a:spcPct val="90000"/>
        </a:lnSpc>
        <a:spcBef>
          <a:spcPct val="0"/>
        </a:spcBef>
        <a:spcAft>
          <a:spcPct val="0"/>
        </a:spcAft>
        <a:defRPr sz="2475">
          <a:solidFill>
            <a:schemeClr val="tx1"/>
          </a:solidFill>
          <a:latin typeface="Calibri Light" panose="020F0302020204030204" pitchFamily="34" charset="0"/>
        </a:defRPr>
      </a:lvl6pPr>
      <a:lvl7pPr marL="685800" algn="l" defTabSz="514350" rtl="0" eaLnBrk="1" fontAlgn="base" hangingPunct="1">
        <a:lnSpc>
          <a:spcPct val="90000"/>
        </a:lnSpc>
        <a:spcBef>
          <a:spcPct val="0"/>
        </a:spcBef>
        <a:spcAft>
          <a:spcPct val="0"/>
        </a:spcAft>
        <a:defRPr sz="2475">
          <a:solidFill>
            <a:schemeClr val="tx1"/>
          </a:solidFill>
          <a:latin typeface="Calibri Light" panose="020F0302020204030204" pitchFamily="34" charset="0"/>
        </a:defRPr>
      </a:lvl7pPr>
      <a:lvl8pPr marL="1028700" algn="l" defTabSz="514350" rtl="0" eaLnBrk="1" fontAlgn="base" hangingPunct="1">
        <a:lnSpc>
          <a:spcPct val="90000"/>
        </a:lnSpc>
        <a:spcBef>
          <a:spcPct val="0"/>
        </a:spcBef>
        <a:spcAft>
          <a:spcPct val="0"/>
        </a:spcAft>
        <a:defRPr sz="2475">
          <a:solidFill>
            <a:schemeClr val="tx1"/>
          </a:solidFill>
          <a:latin typeface="Calibri Light" panose="020F0302020204030204" pitchFamily="34" charset="0"/>
        </a:defRPr>
      </a:lvl8pPr>
      <a:lvl9pPr marL="1371600" algn="l" defTabSz="514350" rtl="0" eaLnBrk="1" fontAlgn="base" hangingPunct="1">
        <a:lnSpc>
          <a:spcPct val="90000"/>
        </a:lnSpc>
        <a:spcBef>
          <a:spcPct val="0"/>
        </a:spcBef>
        <a:spcAft>
          <a:spcPct val="0"/>
        </a:spcAft>
        <a:defRPr sz="2475">
          <a:solidFill>
            <a:schemeClr val="tx1"/>
          </a:solidFill>
          <a:latin typeface="Calibri Light" panose="020F0302020204030204" pitchFamily="34" charset="0"/>
        </a:defRPr>
      </a:lvl9pPr>
    </p:titleStyle>
    <p:bodyStyle>
      <a:lvl1pPr marL="128588" indent="-128588" algn="l" defTabSz="514350" rtl="0" eaLnBrk="1" fontAlgn="base" hangingPunct="1">
        <a:lnSpc>
          <a:spcPct val="90000"/>
        </a:lnSpc>
        <a:spcBef>
          <a:spcPts val="563"/>
        </a:spcBef>
        <a:spcAft>
          <a:spcPct val="0"/>
        </a:spcAft>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fontAlgn="base" hangingPunct="1">
        <a:lnSpc>
          <a:spcPct val="90000"/>
        </a:lnSpc>
        <a:spcBef>
          <a:spcPts val="281"/>
        </a:spcBef>
        <a:spcAft>
          <a:spcPct val="0"/>
        </a:spcAft>
        <a:buFont typeface="Arial" panose="020B0604020202020204" pitchFamily="34" charset="0"/>
        <a:buChar char="•"/>
        <a:defRPr kern="1200">
          <a:solidFill>
            <a:schemeClr val="tx1"/>
          </a:solidFill>
          <a:latin typeface="+mn-lt"/>
          <a:ea typeface="+mn-ea"/>
          <a:cs typeface="+mn-cs"/>
        </a:defRPr>
      </a:lvl2pPr>
      <a:lvl3pPr marL="642938" indent="-128588" algn="l" defTabSz="514350" rtl="0" eaLnBrk="1" fontAlgn="base" hangingPunct="1">
        <a:lnSpc>
          <a:spcPct val="90000"/>
        </a:lnSpc>
        <a:spcBef>
          <a:spcPts val="281"/>
        </a:spcBef>
        <a:spcAft>
          <a:spcPct val="0"/>
        </a:spcAft>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fontAlgn="base" hangingPunct="1">
        <a:lnSpc>
          <a:spcPct val="90000"/>
        </a:lnSpc>
        <a:spcBef>
          <a:spcPts val="281"/>
        </a:spcBef>
        <a:spcAft>
          <a:spcPct val="0"/>
        </a:spcAft>
        <a:buFont typeface="Arial" panose="020B0604020202020204" pitchFamily="34" charset="0"/>
        <a:buChar char="•"/>
        <a:defRPr sz="975" kern="1200">
          <a:solidFill>
            <a:schemeClr val="tx1"/>
          </a:solidFill>
          <a:latin typeface="+mn-lt"/>
          <a:ea typeface="+mn-ea"/>
          <a:cs typeface="+mn-cs"/>
        </a:defRPr>
      </a:lvl4pPr>
      <a:lvl5pPr marL="1157288" indent="-128588" algn="l" defTabSz="514350" rtl="0" eaLnBrk="1" fontAlgn="base" hangingPunct="1">
        <a:lnSpc>
          <a:spcPct val="90000"/>
        </a:lnSpc>
        <a:spcBef>
          <a:spcPts val="281"/>
        </a:spcBef>
        <a:spcAft>
          <a:spcPct val="0"/>
        </a:spcAft>
        <a:buFont typeface="Arial" panose="020B0604020202020204" pitchFamily="34" charset="0"/>
        <a:buChar char="•"/>
        <a:defRPr sz="975"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20758708"/>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Lst>
  <p:hf hdr="0" ftr="0" dt="0"/>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07835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hyperlink" Target="https://www.missingpeople.org.uk/" TargetMode="External"/><Relationship Id="rId3" Type="http://schemas.openxmlformats.org/officeDocument/2006/relationships/image" Target="../media/image3.png"/><Relationship Id="rId7" Type="http://schemas.openxmlformats.org/officeDocument/2006/relationships/hyperlink" Target="https://www.childrenssociety.org.uk/missing-from-home" TargetMode="External"/><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hyperlink" Target="https://assets.publishing.service.gov.uk/government/uploads/system/uploads/attachment_data/file/307867/Statutory_Guidance_-_Missing_from_care__3_.pdf" TargetMode="External"/><Relationship Id="rId11" Type="http://schemas.openxmlformats.org/officeDocument/2006/relationships/image" Target="../media/image2.png"/><Relationship Id="rId5" Type="http://schemas.openxmlformats.org/officeDocument/2006/relationships/hyperlink" Target="mailto:kelly.waters@norfolk.gov.uk" TargetMode="External"/><Relationship Id="rId10" Type="http://schemas.openxmlformats.org/officeDocument/2006/relationships/hyperlink" Target="https://www.norfolk.police.uk/advice/personal-safety/missing-people" TargetMode="External"/><Relationship Id="rId4" Type="http://schemas.openxmlformats.org/officeDocument/2006/relationships/hyperlink" Target="mailto:operationencompass@norfolk.gov.uk" TargetMode="External"/><Relationship Id="rId9" Type="http://schemas.openxmlformats.org/officeDocument/2006/relationships/hyperlink" Target="http://www.runawayhelpline.org.uk/"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4.xml"/><Relationship Id="rId5" Type="http://schemas.openxmlformats.org/officeDocument/2006/relationships/image" Target="../media/image2.png"/><Relationship Id="rId4" Type="http://schemas.openxmlformats.org/officeDocument/2006/relationships/hyperlink" Target="http://www.schools.norfolk.gov.uk/Behaviour-and-safety/School-attendance/FasttracktoAttendance/NCC187981"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4.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67544" y="1340768"/>
            <a:ext cx="7772400" cy="1470025"/>
          </a:xfrm>
        </p:spPr>
        <p:txBody>
          <a:bodyPr>
            <a:noAutofit/>
          </a:bodyPr>
          <a:lstStyle/>
          <a:p>
            <a:r>
              <a:rPr lang="en-GB" sz="5000" dirty="0">
                <a:latin typeface="Arial" panose="020B0604020202020204" pitchFamily="34" charset="0"/>
                <a:cs typeface="Arial" panose="020B0604020202020204" pitchFamily="34" charset="0"/>
              </a:rPr>
              <a:t>Missing Persons </a:t>
            </a:r>
            <a:r>
              <a:rPr lang="en-GB" sz="5000">
                <a:latin typeface="Arial" panose="020B0604020202020204" pitchFamily="34" charset="0"/>
                <a:cs typeface="Arial" panose="020B0604020202020204" pitchFamily="34" charset="0"/>
              </a:rPr>
              <a:t>Notification Scheme: </a:t>
            </a:r>
            <a:r>
              <a:rPr lang="en-GB" sz="5000" dirty="0">
                <a:latin typeface="Arial" panose="020B0604020202020204" pitchFamily="34" charset="0"/>
                <a:cs typeface="Arial" panose="020B0604020202020204" pitchFamily="34" charset="0"/>
              </a:rPr>
              <a:t>Briefing for Schools</a:t>
            </a:r>
            <a:br>
              <a:rPr lang="en-GB" sz="4400" dirty="0"/>
            </a:br>
            <a:br>
              <a:rPr lang="en-GB" sz="4400" dirty="0"/>
            </a:br>
            <a:r>
              <a:rPr lang="en-GB" sz="2400" dirty="0">
                <a:latin typeface="Arial" panose="020B0604020202020204" pitchFamily="34" charset="0"/>
                <a:cs typeface="Arial" panose="020B0604020202020204" pitchFamily="34" charset="0"/>
              </a:rPr>
              <a:t>Kelly Waters</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Senior Adviser Safeguarding</a:t>
            </a:r>
            <a:br>
              <a:rPr lang="en-GB" sz="2400" dirty="0">
                <a:latin typeface="Arial" panose="020B0604020202020204" pitchFamily="34" charset="0"/>
                <a:cs typeface="Arial" panose="020B0604020202020204" pitchFamily="34" charset="0"/>
              </a:rPr>
            </a:br>
            <a:r>
              <a:rPr lang="en-GB" sz="2400" dirty="0">
                <a:latin typeface="Arial" panose="020B0604020202020204" pitchFamily="34" charset="0"/>
                <a:cs typeface="Arial" panose="020B0604020202020204" pitchFamily="34" charset="0"/>
              </a:rPr>
              <a:t>August 2019</a:t>
            </a:r>
            <a:br>
              <a:rPr lang="en-GB" sz="4400" dirty="0"/>
            </a:br>
            <a:endParaRPr lang="en-GB" sz="4400" dirty="0"/>
          </a:p>
        </p:txBody>
      </p:sp>
      <p:pic>
        <p:nvPicPr>
          <p:cNvPr id="3" name="Picture 2">
            <a:extLst>
              <a:ext uri="{FF2B5EF4-FFF2-40B4-BE49-F238E27FC236}">
                <a16:creationId xmlns:a16="http://schemas.microsoft.com/office/drawing/2014/main" id="{31B8E189-5866-45C2-B7FC-E894D12CB8D4}"/>
              </a:ext>
            </a:extLst>
          </p:cNvPr>
          <p:cNvPicPr>
            <a:picLocks noChangeAspect="1"/>
          </p:cNvPicPr>
          <p:nvPr/>
        </p:nvPicPr>
        <p:blipFill>
          <a:blip r:embed="rId3"/>
          <a:stretch>
            <a:fillRect/>
          </a:stretch>
        </p:blipFill>
        <p:spPr>
          <a:xfrm>
            <a:off x="323528" y="5589240"/>
            <a:ext cx="1969179" cy="743776"/>
          </a:xfrm>
          <a:prstGeom prst="rect">
            <a:avLst/>
          </a:prstGeom>
        </p:spPr>
      </p:pic>
    </p:spTree>
    <p:extLst>
      <p:ext uri="{BB962C8B-B14F-4D97-AF65-F5344CB8AC3E}">
        <p14:creationId xmlns:p14="http://schemas.microsoft.com/office/powerpoint/2010/main" val="3647967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22C5EB72-FB5C-4016-8E15-5C87F664B143}"/>
              </a:ext>
            </a:extLst>
          </p:cNvPr>
          <p:cNvSpPr/>
          <p:nvPr/>
        </p:nvSpPr>
        <p:spPr>
          <a:xfrm>
            <a:off x="7213358" y="5062460"/>
            <a:ext cx="2213748" cy="2213748"/>
          </a:xfrm>
          <a:prstGeom prst="ellipse">
            <a:avLst/>
          </a:prstGeom>
          <a:solidFill>
            <a:schemeClr val="tx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5" name="Oval 14">
            <a:extLst>
              <a:ext uri="{FF2B5EF4-FFF2-40B4-BE49-F238E27FC236}">
                <a16:creationId xmlns:a16="http://schemas.microsoft.com/office/drawing/2014/main" id="{353978DF-65B6-4577-8005-C2EBB1E45064}"/>
              </a:ext>
            </a:extLst>
          </p:cNvPr>
          <p:cNvSpPr/>
          <p:nvPr/>
        </p:nvSpPr>
        <p:spPr>
          <a:xfrm>
            <a:off x="7363703" y="4986201"/>
            <a:ext cx="2213748" cy="2213748"/>
          </a:xfrm>
          <a:prstGeom prst="ellipse">
            <a:avLst/>
          </a:prstGeom>
          <a:solidFill>
            <a:srgbClr val="97BF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16" name="Picture 15">
            <a:extLst>
              <a:ext uri="{FF2B5EF4-FFF2-40B4-BE49-F238E27FC236}">
                <a16:creationId xmlns:a16="http://schemas.microsoft.com/office/drawing/2014/main" id="{975F2F1D-8703-4192-9161-D800BECFE96E}"/>
              </a:ext>
            </a:extLst>
          </p:cNvPr>
          <p:cNvPicPr>
            <a:picLocks noChangeAspect="1"/>
          </p:cNvPicPr>
          <p:nvPr/>
        </p:nvPicPr>
        <p:blipFill>
          <a:blip r:embed="rId3"/>
          <a:stretch>
            <a:fillRect/>
          </a:stretch>
        </p:blipFill>
        <p:spPr>
          <a:xfrm>
            <a:off x="7829806" y="5392841"/>
            <a:ext cx="980852" cy="298057"/>
          </a:xfrm>
          <a:prstGeom prst="rect">
            <a:avLst/>
          </a:prstGeom>
        </p:spPr>
      </p:pic>
      <p:sp>
        <p:nvSpPr>
          <p:cNvPr id="10" name="TextBox 9">
            <a:extLst>
              <a:ext uri="{FF2B5EF4-FFF2-40B4-BE49-F238E27FC236}">
                <a16:creationId xmlns:a16="http://schemas.microsoft.com/office/drawing/2014/main" id="{18E2A740-76E3-4CDE-A58A-FA9006492DFF}"/>
              </a:ext>
            </a:extLst>
          </p:cNvPr>
          <p:cNvSpPr txBox="1"/>
          <p:nvPr/>
        </p:nvSpPr>
        <p:spPr>
          <a:xfrm>
            <a:off x="467544" y="471590"/>
            <a:ext cx="6984776" cy="759365"/>
          </a:xfrm>
          <a:prstGeom prst="rect">
            <a:avLst/>
          </a:prstGeom>
          <a:noFill/>
        </p:spPr>
        <p:txBody>
          <a:bodyPr wrap="square" rtlCol="0">
            <a:no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800" b="1" dirty="0">
                <a:solidFill>
                  <a:srgbClr val="1E2A5A"/>
                </a:solidFill>
                <a:latin typeface="Arial" panose="020B0604020202020204" pitchFamily="34" charset="0"/>
                <a:cs typeface="Arial" panose="020B0604020202020204" pitchFamily="34" charset="0"/>
              </a:rPr>
              <a:t>Key Contacts &amp; Further Information</a:t>
            </a:r>
            <a:endParaRPr kumimoji="0" lang="en-GB" sz="2800" b="1" i="0" u="none" strike="noStrike" kern="1200" cap="none" spc="0" normalizeH="0" baseline="0" noProof="0" dirty="0">
              <a:ln>
                <a:noFill/>
              </a:ln>
              <a:solidFill>
                <a:srgbClr val="1E2A5A"/>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4050" b="0" i="0" u="none" strike="noStrike" kern="1200" cap="none" spc="0" normalizeH="0" baseline="0" noProof="0" dirty="0">
              <a:ln>
                <a:noFill/>
              </a:ln>
              <a:solidFill>
                <a:srgbClr val="1E2A5A"/>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DA7BECE-966A-4309-874D-6430FACB99D3}"/>
              </a:ext>
            </a:extLst>
          </p:cNvPr>
          <p:cNvSpPr/>
          <p:nvPr/>
        </p:nvSpPr>
        <p:spPr>
          <a:xfrm>
            <a:off x="611560" y="1597988"/>
            <a:ext cx="7304868" cy="4893647"/>
          </a:xfrm>
          <a:prstGeom prst="rect">
            <a:avLst/>
          </a:prstGeom>
        </p:spPr>
        <p:txBody>
          <a:bodyPr wrap="square">
            <a:spAutoFit/>
          </a:bodyPr>
          <a:lstStyle/>
          <a:p>
            <a:pPr marL="285750" indent="-285750">
              <a:buFont typeface="Arial" panose="020B0604020202020204" pitchFamily="34" charset="0"/>
              <a:buChar char="•"/>
              <a:defRPr/>
            </a:pPr>
            <a:r>
              <a:rPr lang="en-GB" sz="2000" dirty="0">
                <a:solidFill>
                  <a:prstClr val="black"/>
                </a:solidFill>
                <a:latin typeface="Arial" panose="020B0604020202020204" pitchFamily="34" charset="0"/>
                <a:cs typeface="Arial" panose="020B0604020202020204" pitchFamily="34" charset="0"/>
              </a:rPr>
              <a:t>CADS Education Worker – 01603 222328  </a:t>
            </a:r>
            <a:r>
              <a:rPr lang="en-GB" sz="2000" dirty="0">
                <a:solidFill>
                  <a:prstClr val="black"/>
                </a:solidFill>
                <a:latin typeface="Arial" panose="020B0604020202020204" pitchFamily="34" charset="0"/>
                <a:cs typeface="Arial" panose="020B0604020202020204" pitchFamily="34" charset="0"/>
                <a:hlinkClick r:id="rId4"/>
              </a:rPr>
              <a:t>operationencompass@norfolk.gov.uk</a:t>
            </a:r>
            <a:endParaRPr lang="en-GB" sz="2000" dirty="0">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GB" sz="2000" dirty="0">
                <a:solidFill>
                  <a:prstClr val="black"/>
                </a:solidFill>
                <a:latin typeface="Arial" panose="020B0604020202020204" pitchFamily="34" charset="0"/>
                <a:cs typeface="Arial" panose="020B0604020202020204" pitchFamily="34" charset="0"/>
              </a:rPr>
              <a:t>Kelly Waters, Senior Adviser Safeguarding – </a:t>
            </a:r>
            <a:r>
              <a:rPr lang="en-GB" sz="2000" dirty="0">
                <a:solidFill>
                  <a:prstClr val="black"/>
                </a:solidFill>
                <a:latin typeface="Arial" panose="020B0604020202020204" pitchFamily="34" charset="0"/>
                <a:cs typeface="Arial" panose="020B0604020202020204" pitchFamily="34" charset="0"/>
                <a:hlinkClick r:id="rId5"/>
              </a:rPr>
              <a:t>kelly.waters@norfolk.gov.uk</a:t>
            </a:r>
            <a:endParaRPr lang="en-GB" sz="2000" dirty="0">
              <a:solidFill>
                <a:prstClr val="black"/>
              </a:solidFill>
              <a:latin typeface="Arial" panose="020B0604020202020204" pitchFamily="34" charset="0"/>
              <a:cs typeface="Arial" panose="020B0604020202020204" pitchFamily="34" charset="0"/>
            </a:endParaRPr>
          </a:p>
          <a:p>
            <a:pPr>
              <a:defRPr/>
            </a:pPr>
            <a:endParaRPr lang="en-GB" sz="2000" dirty="0">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GB" sz="2000" dirty="0">
                <a:solidFill>
                  <a:prstClr val="black"/>
                </a:solidFill>
                <a:latin typeface="Arial" panose="020B0604020202020204" pitchFamily="34" charset="0"/>
                <a:cs typeface="Arial" panose="020B0604020202020204" pitchFamily="34" charset="0"/>
                <a:hlinkClick r:id="rId6"/>
              </a:rPr>
              <a:t>Statutory guidance on children who go missing from home or care</a:t>
            </a:r>
            <a:r>
              <a:rPr lang="en-GB" sz="2000" dirty="0">
                <a:solidFill>
                  <a:prstClr val="black"/>
                </a:solidFill>
                <a:latin typeface="Arial" panose="020B0604020202020204" pitchFamily="34" charset="0"/>
                <a:cs typeface="Arial" panose="020B0604020202020204" pitchFamily="34" charset="0"/>
              </a:rPr>
              <a:t>, DfE (2014)</a:t>
            </a:r>
          </a:p>
          <a:p>
            <a:pPr marL="285750" indent="-285750">
              <a:buFont typeface="Arial" panose="020B0604020202020204" pitchFamily="34" charset="0"/>
              <a:buChar char="•"/>
              <a:defRPr/>
            </a:pPr>
            <a:r>
              <a:rPr lang="en-GB" sz="2000" dirty="0">
                <a:solidFill>
                  <a:prstClr val="black"/>
                </a:solidFill>
                <a:latin typeface="Arial" panose="020B0604020202020204" pitchFamily="34" charset="0"/>
                <a:cs typeface="Arial" panose="020B0604020202020204" pitchFamily="34" charset="0"/>
                <a:hlinkClick r:id="rId7"/>
              </a:rPr>
              <a:t>https://www.childrenssociety.org.uk/missing-from-home</a:t>
            </a:r>
            <a:endParaRPr lang="en-GB" sz="2000" dirty="0">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GB" sz="2000" dirty="0">
                <a:solidFill>
                  <a:prstClr val="black"/>
                </a:solidFill>
                <a:latin typeface="Arial" panose="020B0604020202020204" pitchFamily="34" charset="0"/>
                <a:cs typeface="Arial" panose="020B0604020202020204" pitchFamily="34" charset="0"/>
                <a:hlinkClick r:id="rId8"/>
              </a:rPr>
              <a:t>https://www.missingpeople.org.uk/</a:t>
            </a:r>
            <a:endParaRPr lang="en-GB" sz="2000" dirty="0">
              <a:solidFill>
                <a:prstClr val="black"/>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GB" sz="2000" dirty="0">
                <a:latin typeface="Arial" panose="020B0604020202020204" pitchFamily="34" charset="0"/>
                <a:cs typeface="Arial" panose="020B0604020202020204" pitchFamily="34" charset="0"/>
                <a:hlinkClick r:id="rId9"/>
              </a:rPr>
              <a:t>http://www.runawayhelpline.org.uk/</a:t>
            </a:r>
            <a:endParaRPr lang="en-GB" sz="20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defRPr/>
            </a:pPr>
            <a:r>
              <a:rPr lang="en-GB" sz="2000" dirty="0">
                <a:solidFill>
                  <a:prstClr val="black"/>
                </a:solidFill>
                <a:latin typeface="Arial" panose="020B0604020202020204" pitchFamily="34" charset="0"/>
                <a:cs typeface="Arial" panose="020B0604020202020204" pitchFamily="34" charset="0"/>
                <a:hlinkClick r:id="rId10"/>
              </a:rPr>
              <a:t>https://www.norfolk.police.uk/advice/personal-safety/missing-people</a:t>
            </a:r>
            <a:endParaRPr lang="en-GB" sz="2000" dirty="0">
              <a:solidFill>
                <a:prstClr val="black"/>
              </a:solidFill>
              <a:latin typeface="Arial" panose="020B0604020202020204" pitchFamily="34" charset="0"/>
              <a:cs typeface="Arial" panose="020B0604020202020204" pitchFamily="34" charset="0"/>
            </a:endParaRPr>
          </a:p>
          <a:p>
            <a:pPr>
              <a:defRPr/>
            </a:pPr>
            <a:endParaRPr lang="en-GB" dirty="0">
              <a:solidFill>
                <a:prstClr val="black"/>
              </a:solidFill>
            </a:endParaRPr>
          </a:p>
          <a:p>
            <a:pPr marL="285750" indent="-285750">
              <a:buFont typeface="Arial" panose="020B0604020202020204" pitchFamily="34" charset="0"/>
              <a:buChar char="•"/>
              <a:defRPr/>
            </a:pPr>
            <a:endParaRPr lang="en-GB" dirty="0">
              <a:solidFill>
                <a:prstClr val="black"/>
              </a:solidFill>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19" name="Rectangle 18">
            <a:extLst>
              <a:ext uri="{FF2B5EF4-FFF2-40B4-BE49-F238E27FC236}">
                <a16:creationId xmlns:a16="http://schemas.microsoft.com/office/drawing/2014/main" id="{5C441465-FB93-48FD-A73F-4D0BE066E672}"/>
              </a:ext>
            </a:extLst>
          </p:cNvPr>
          <p:cNvSpPr/>
          <p:nvPr/>
        </p:nvSpPr>
        <p:spPr>
          <a:xfrm>
            <a:off x="0" y="15729"/>
            <a:ext cx="9144000" cy="88828"/>
          </a:xfrm>
          <a:prstGeom prst="rect">
            <a:avLst/>
          </a:prstGeom>
          <a:solidFill>
            <a:srgbClr val="98BF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2A8F1F3-E1F1-44CC-BFFF-9DE18FC6A29C}"/>
              </a:ext>
            </a:extLst>
          </p:cNvPr>
          <p:cNvSpPr/>
          <p:nvPr/>
        </p:nvSpPr>
        <p:spPr>
          <a:xfrm>
            <a:off x="6689365" y="-2057196"/>
            <a:ext cx="4636310" cy="4636310"/>
          </a:xfrm>
          <a:prstGeom prst="ellipse">
            <a:avLst/>
          </a:prstGeom>
          <a:solidFill>
            <a:srgbClr val="97BF0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9" name="Picture 8">
            <a:extLst>
              <a:ext uri="{FF2B5EF4-FFF2-40B4-BE49-F238E27FC236}">
                <a16:creationId xmlns:a16="http://schemas.microsoft.com/office/drawing/2014/main" id="{9230747A-715C-4ECE-BD0C-45F899FD94E8}"/>
              </a:ext>
            </a:extLst>
          </p:cNvPr>
          <p:cNvPicPr>
            <a:picLocks noChangeAspect="1"/>
          </p:cNvPicPr>
          <p:nvPr/>
        </p:nvPicPr>
        <p:blipFill>
          <a:blip r:embed="rId11"/>
          <a:stretch>
            <a:fillRect/>
          </a:stretch>
        </p:blipFill>
        <p:spPr>
          <a:xfrm>
            <a:off x="35496" y="6058168"/>
            <a:ext cx="1969179" cy="743776"/>
          </a:xfrm>
          <a:prstGeom prst="rect">
            <a:avLst/>
          </a:prstGeom>
        </p:spPr>
      </p:pic>
    </p:spTree>
    <p:extLst>
      <p:ext uri="{BB962C8B-B14F-4D97-AF65-F5344CB8AC3E}">
        <p14:creationId xmlns:p14="http://schemas.microsoft.com/office/powerpoint/2010/main" val="1608879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22C5EB72-FB5C-4016-8E15-5C87F664B143}"/>
              </a:ext>
            </a:extLst>
          </p:cNvPr>
          <p:cNvSpPr/>
          <p:nvPr/>
        </p:nvSpPr>
        <p:spPr>
          <a:xfrm>
            <a:off x="7213358" y="5062460"/>
            <a:ext cx="2213748" cy="2213748"/>
          </a:xfrm>
          <a:prstGeom prst="ellipse">
            <a:avLst/>
          </a:prstGeom>
          <a:solidFill>
            <a:schemeClr val="tx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r>
              <a:rPr lang="en-US" sz="1350" dirty="0">
                <a:solidFill>
                  <a:prstClr val="white"/>
                </a:solidFill>
                <a:latin typeface="Calibri" panose="020F0502020204030204"/>
              </a:rPr>
              <a:t>                </a:t>
            </a:r>
          </a:p>
        </p:txBody>
      </p:sp>
      <p:sp>
        <p:nvSpPr>
          <p:cNvPr id="15" name="Oval 14">
            <a:extLst>
              <a:ext uri="{FF2B5EF4-FFF2-40B4-BE49-F238E27FC236}">
                <a16:creationId xmlns:a16="http://schemas.microsoft.com/office/drawing/2014/main" id="{353978DF-65B6-4577-8005-C2EBB1E45064}"/>
              </a:ext>
            </a:extLst>
          </p:cNvPr>
          <p:cNvSpPr/>
          <p:nvPr/>
        </p:nvSpPr>
        <p:spPr>
          <a:xfrm>
            <a:off x="7363703" y="4986201"/>
            <a:ext cx="2213748" cy="2213748"/>
          </a:xfrm>
          <a:prstGeom prst="ellipse">
            <a:avLst/>
          </a:prstGeom>
          <a:solidFill>
            <a:srgbClr val="97BF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r>
              <a:rPr lang="en-US" sz="1350" dirty="0">
                <a:solidFill>
                  <a:prstClr val="white"/>
                </a:solidFill>
                <a:latin typeface="Calibri" panose="020F0502020204030204"/>
              </a:rPr>
              <a:t>                </a:t>
            </a:r>
          </a:p>
        </p:txBody>
      </p:sp>
      <p:pic>
        <p:nvPicPr>
          <p:cNvPr id="16" name="Picture 15">
            <a:extLst>
              <a:ext uri="{FF2B5EF4-FFF2-40B4-BE49-F238E27FC236}">
                <a16:creationId xmlns:a16="http://schemas.microsoft.com/office/drawing/2014/main" id="{975F2F1D-8703-4192-9161-D800BECFE96E}"/>
              </a:ext>
            </a:extLst>
          </p:cNvPr>
          <p:cNvPicPr>
            <a:picLocks noChangeAspect="1"/>
          </p:cNvPicPr>
          <p:nvPr/>
        </p:nvPicPr>
        <p:blipFill>
          <a:blip r:embed="rId3"/>
          <a:stretch>
            <a:fillRect/>
          </a:stretch>
        </p:blipFill>
        <p:spPr>
          <a:xfrm>
            <a:off x="7829806" y="5392841"/>
            <a:ext cx="980852" cy="298057"/>
          </a:xfrm>
          <a:prstGeom prst="rect">
            <a:avLst/>
          </a:prstGeom>
        </p:spPr>
      </p:pic>
      <p:sp>
        <p:nvSpPr>
          <p:cNvPr id="10" name="TextBox 9">
            <a:extLst>
              <a:ext uri="{FF2B5EF4-FFF2-40B4-BE49-F238E27FC236}">
                <a16:creationId xmlns:a16="http://schemas.microsoft.com/office/drawing/2014/main" id="{18E2A740-76E3-4CDE-A58A-FA9006492DFF}"/>
              </a:ext>
            </a:extLst>
          </p:cNvPr>
          <p:cNvSpPr txBox="1"/>
          <p:nvPr/>
        </p:nvSpPr>
        <p:spPr>
          <a:xfrm>
            <a:off x="683568" y="476672"/>
            <a:ext cx="3816424" cy="759365"/>
          </a:xfrm>
          <a:prstGeom prst="rect">
            <a:avLst/>
          </a:prstGeom>
          <a:noFill/>
        </p:spPr>
        <p:txBody>
          <a:bodyPr wrap="square" rtlCol="0">
            <a:noAutofit/>
          </a:bodyPr>
          <a:lstStyle/>
          <a:p>
            <a:pPr defTabSz="685800" eaLnBrk="1" fontAlgn="auto" hangingPunct="1">
              <a:spcBef>
                <a:spcPts val="0"/>
              </a:spcBef>
              <a:spcAft>
                <a:spcPts val="0"/>
              </a:spcAft>
            </a:pPr>
            <a:r>
              <a:rPr lang="en-GB" sz="4050" b="1" dirty="0">
                <a:solidFill>
                  <a:srgbClr val="1E2A5A"/>
                </a:solidFill>
                <a:latin typeface="Arial" panose="020B0604020202020204" pitchFamily="34" charset="0"/>
                <a:cs typeface="Arial" panose="020B0604020202020204" pitchFamily="34" charset="0"/>
              </a:rPr>
              <a:t>Background</a:t>
            </a:r>
          </a:p>
          <a:p>
            <a:pPr defTabSz="685800" eaLnBrk="1" fontAlgn="auto" hangingPunct="1">
              <a:spcBef>
                <a:spcPts val="0"/>
              </a:spcBef>
              <a:spcAft>
                <a:spcPts val="0"/>
              </a:spcAft>
            </a:pPr>
            <a:endParaRPr lang="en-US" sz="4050" dirty="0">
              <a:solidFill>
                <a:srgbClr val="1E2A5A"/>
              </a:solidFill>
              <a:latin typeface="Calibri" panose="020F0502020204030204"/>
            </a:endParaRPr>
          </a:p>
        </p:txBody>
      </p:sp>
      <p:sp>
        <p:nvSpPr>
          <p:cNvPr id="11" name="Rectangle 10">
            <a:extLst>
              <a:ext uri="{FF2B5EF4-FFF2-40B4-BE49-F238E27FC236}">
                <a16:creationId xmlns:a16="http://schemas.microsoft.com/office/drawing/2014/main" id="{3DA7BECE-966A-4309-874D-6430FACB99D3}"/>
              </a:ext>
            </a:extLst>
          </p:cNvPr>
          <p:cNvSpPr/>
          <p:nvPr/>
        </p:nvSpPr>
        <p:spPr>
          <a:xfrm>
            <a:off x="611560" y="1597988"/>
            <a:ext cx="7304868" cy="3693319"/>
          </a:xfrm>
          <a:prstGeom prst="rect">
            <a:avLst/>
          </a:prstGeom>
        </p:spPr>
        <p:txBody>
          <a:bodyPr wrap="square">
            <a:spAutoFit/>
          </a:bodyPr>
          <a:lstStyle/>
          <a:p>
            <a:r>
              <a:rPr lang="en-GB" dirty="0"/>
              <a:t>From 30 March 2018 to 30 March 2019, Norfolk Police received 8,369 Missing Person Reports, 5,251 of these were in relation to children and young people.   </a:t>
            </a:r>
          </a:p>
          <a:p>
            <a:r>
              <a:rPr lang="en-GB" dirty="0"/>
              <a:t> </a:t>
            </a:r>
          </a:p>
          <a:p>
            <a:r>
              <a:rPr lang="en-GB" dirty="0"/>
              <a:t>A review of Norfolk’s response to missing children conducted by the National Working Group in October 2018 recommended that the Operation Encompass model should be extended to include missing notifications to schools for children. </a:t>
            </a:r>
          </a:p>
          <a:p>
            <a:endParaRPr lang="en-GB" dirty="0"/>
          </a:p>
          <a:p>
            <a:r>
              <a:rPr lang="en-GB" dirty="0"/>
              <a:t>Through partnership working with colleagues from CADS and Norfolk Constabulary, we have developed a protocol to share missing notifications with schools from September 2019. </a:t>
            </a:r>
          </a:p>
          <a:p>
            <a:endParaRPr lang="en-GB" dirty="0"/>
          </a:p>
        </p:txBody>
      </p:sp>
      <p:sp>
        <p:nvSpPr>
          <p:cNvPr id="19" name="Rectangle 18">
            <a:extLst>
              <a:ext uri="{FF2B5EF4-FFF2-40B4-BE49-F238E27FC236}">
                <a16:creationId xmlns:a16="http://schemas.microsoft.com/office/drawing/2014/main" id="{5C441465-FB93-48FD-A73F-4D0BE066E672}"/>
              </a:ext>
            </a:extLst>
          </p:cNvPr>
          <p:cNvSpPr/>
          <p:nvPr/>
        </p:nvSpPr>
        <p:spPr>
          <a:xfrm>
            <a:off x="0" y="15729"/>
            <a:ext cx="9144000" cy="88828"/>
          </a:xfrm>
          <a:prstGeom prst="rect">
            <a:avLst/>
          </a:prstGeom>
          <a:solidFill>
            <a:srgbClr val="98BF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endParaRPr lang="en-US" sz="1350">
              <a:solidFill>
                <a:prstClr val="white"/>
              </a:solidFill>
              <a:latin typeface="Calibri" panose="020F0502020204030204"/>
            </a:endParaRPr>
          </a:p>
        </p:txBody>
      </p:sp>
      <p:sp>
        <p:nvSpPr>
          <p:cNvPr id="12" name="Oval 11">
            <a:extLst>
              <a:ext uri="{FF2B5EF4-FFF2-40B4-BE49-F238E27FC236}">
                <a16:creationId xmlns:a16="http://schemas.microsoft.com/office/drawing/2014/main" id="{92A8F1F3-E1F1-44CC-BFFF-9DE18FC6A29C}"/>
              </a:ext>
            </a:extLst>
          </p:cNvPr>
          <p:cNvSpPr/>
          <p:nvPr/>
        </p:nvSpPr>
        <p:spPr>
          <a:xfrm>
            <a:off x="6689365" y="-2057196"/>
            <a:ext cx="4636310" cy="4636310"/>
          </a:xfrm>
          <a:prstGeom prst="ellipse">
            <a:avLst/>
          </a:prstGeom>
          <a:solidFill>
            <a:srgbClr val="97BF0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r>
              <a:rPr lang="en-US" sz="1350" dirty="0">
                <a:solidFill>
                  <a:prstClr val="white"/>
                </a:solidFill>
                <a:latin typeface="Calibri" panose="020F0502020204030204"/>
              </a:rPr>
              <a:t>                </a:t>
            </a:r>
          </a:p>
        </p:txBody>
      </p:sp>
      <p:pic>
        <p:nvPicPr>
          <p:cNvPr id="9" name="Picture 8">
            <a:extLst>
              <a:ext uri="{FF2B5EF4-FFF2-40B4-BE49-F238E27FC236}">
                <a16:creationId xmlns:a16="http://schemas.microsoft.com/office/drawing/2014/main" id="{9230747A-715C-4ECE-BD0C-45F899FD94E8}"/>
              </a:ext>
            </a:extLst>
          </p:cNvPr>
          <p:cNvPicPr>
            <a:picLocks noChangeAspect="1"/>
          </p:cNvPicPr>
          <p:nvPr/>
        </p:nvPicPr>
        <p:blipFill>
          <a:blip r:embed="rId4"/>
          <a:stretch>
            <a:fillRect/>
          </a:stretch>
        </p:blipFill>
        <p:spPr>
          <a:xfrm>
            <a:off x="323528" y="5589240"/>
            <a:ext cx="1969179" cy="743776"/>
          </a:xfrm>
          <a:prstGeom prst="rect">
            <a:avLst/>
          </a:prstGeom>
        </p:spPr>
      </p:pic>
    </p:spTree>
    <p:extLst>
      <p:ext uri="{BB962C8B-B14F-4D97-AF65-F5344CB8AC3E}">
        <p14:creationId xmlns:p14="http://schemas.microsoft.com/office/powerpoint/2010/main" val="3260441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22C5EB72-FB5C-4016-8E15-5C87F664B143}"/>
              </a:ext>
            </a:extLst>
          </p:cNvPr>
          <p:cNvSpPr/>
          <p:nvPr/>
        </p:nvSpPr>
        <p:spPr>
          <a:xfrm>
            <a:off x="7213358" y="5062460"/>
            <a:ext cx="2213748" cy="2213748"/>
          </a:xfrm>
          <a:prstGeom prst="ellipse">
            <a:avLst/>
          </a:prstGeom>
          <a:solidFill>
            <a:schemeClr val="tx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r>
              <a:rPr lang="en-US" sz="1350" dirty="0">
                <a:solidFill>
                  <a:prstClr val="white"/>
                </a:solidFill>
                <a:latin typeface="Calibri" panose="020F0502020204030204"/>
              </a:rPr>
              <a:t>                </a:t>
            </a:r>
          </a:p>
        </p:txBody>
      </p:sp>
      <p:sp>
        <p:nvSpPr>
          <p:cNvPr id="15" name="Oval 14">
            <a:extLst>
              <a:ext uri="{FF2B5EF4-FFF2-40B4-BE49-F238E27FC236}">
                <a16:creationId xmlns:a16="http://schemas.microsoft.com/office/drawing/2014/main" id="{353978DF-65B6-4577-8005-C2EBB1E45064}"/>
              </a:ext>
            </a:extLst>
          </p:cNvPr>
          <p:cNvSpPr/>
          <p:nvPr/>
        </p:nvSpPr>
        <p:spPr>
          <a:xfrm>
            <a:off x="7363703" y="4986201"/>
            <a:ext cx="2213748" cy="2213748"/>
          </a:xfrm>
          <a:prstGeom prst="ellipse">
            <a:avLst/>
          </a:prstGeom>
          <a:solidFill>
            <a:srgbClr val="97BF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r>
              <a:rPr lang="en-US" sz="1350" dirty="0">
                <a:solidFill>
                  <a:prstClr val="white"/>
                </a:solidFill>
                <a:latin typeface="Calibri" panose="020F0502020204030204"/>
              </a:rPr>
              <a:t>                </a:t>
            </a:r>
          </a:p>
        </p:txBody>
      </p:sp>
      <p:pic>
        <p:nvPicPr>
          <p:cNvPr id="16" name="Picture 15">
            <a:extLst>
              <a:ext uri="{FF2B5EF4-FFF2-40B4-BE49-F238E27FC236}">
                <a16:creationId xmlns:a16="http://schemas.microsoft.com/office/drawing/2014/main" id="{975F2F1D-8703-4192-9161-D800BECFE96E}"/>
              </a:ext>
            </a:extLst>
          </p:cNvPr>
          <p:cNvPicPr>
            <a:picLocks noChangeAspect="1"/>
          </p:cNvPicPr>
          <p:nvPr/>
        </p:nvPicPr>
        <p:blipFill>
          <a:blip r:embed="rId3"/>
          <a:stretch>
            <a:fillRect/>
          </a:stretch>
        </p:blipFill>
        <p:spPr>
          <a:xfrm>
            <a:off x="7829806" y="5392841"/>
            <a:ext cx="980852" cy="298057"/>
          </a:xfrm>
          <a:prstGeom prst="rect">
            <a:avLst/>
          </a:prstGeom>
        </p:spPr>
      </p:pic>
      <p:sp>
        <p:nvSpPr>
          <p:cNvPr id="10" name="TextBox 9">
            <a:extLst>
              <a:ext uri="{FF2B5EF4-FFF2-40B4-BE49-F238E27FC236}">
                <a16:creationId xmlns:a16="http://schemas.microsoft.com/office/drawing/2014/main" id="{18E2A740-76E3-4CDE-A58A-FA9006492DFF}"/>
              </a:ext>
            </a:extLst>
          </p:cNvPr>
          <p:cNvSpPr txBox="1"/>
          <p:nvPr/>
        </p:nvSpPr>
        <p:spPr>
          <a:xfrm>
            <a:off x="447570" y="521724"/>
            <a:ext cx="5420574" cy="759365"/>
          </a:xfrm>
          <a:prstGeom prst="rect">
            <a:avLst/>
          </a:prstGeom>
          <a:noFill/>
        </p:spPr>
        <p:txBody>
          <a:bodyPr wrap="square" rtlCol="0">
            <a:noAutofit/>
          </a:bodyPr>
          <a:lstStyle/>
          <a:p>
            <a:pPr defTabSz="685800" eaLnBrk="1" fontAlgn="auto" hangingPunct="1">
              <a:spcBef>
                <a:spcPts val="0"/>
              </a:spcBef>
              <a:spcAft>
                <a:spcPts val="0"/>
              </a:spcAft>
            </a:pPr>
            <a:r>
              <a:rPr lang="en-GB" sz="4050" b="1" dirty="0">
                <a:solidFill>
                  <a:srgbClr val="1E2A5A"/>
                </a:solidFill>
                <a:latin typeface="Arial" panose="020B0604020202020204" pitchFamily="34" charset="0"/>
                <a:cs typeface="Arial" panose="020B0604020202020204" pitchFamily="34" charset="0"/>
              </a:rPr>
              <a:t>Aims of the Scheme</a:t>
            </a:r>
          </a:p>
          <a:p>
            <a:pPr defTabSz="685800" eaLnBrk="1" fontAlgn="auto" hangingPunct="1">
              <a:spcBef>
                <a:spcPts val="0"/>
              </a:spcBef>
              <a:spcAft>
                <a:spcPts val="0"/>
              </a:spcAft>
            </a:pPr>
            <a:endParaRPr lang="en-US" sz="4050" dirty="0">
              <a:solidFill>
                <a:srgbClr val="1E2A5A"/>
              </a:solidFill>
              <a:latin typeface="Calibri" panose="020F0502020204030204"/>
            </a:endParaRPr>
          </a:p>
        </p:txBody>
      </p:sp>
      <p:sp>
        <p:nvSpPr>
          <p:cNvPr id="11" name="Rectangle 10">
            <a:extLst>
              <a:ext uri="{FF2B5EF4-FFF2-40B4-BE49-F238E27FC236}">
                <a16:creationId xmlns:a16="http://schemas.microsoft.com/office/drawing/2014/main" id="{3DA7BECE-966A-4309-874D-6430FACB99D3}"/>
              </a:ext>
            </a:extLst>
          </p:cNvPr>
          <p:cNvSpPr/>
          <p:nvPr/>
        </p:nvSpPr>
        <p:spPr>
          <a:xfrm>
            <a:off x="539552" y="1357348"/>
            <a:ext cx="7376876" cy="4062651"/>
          </a:xfrm>
          <a:prstGeom prst="rect">
            <a:avLst/>
          </a:prstGeom>
        </p:spPr>
        <p:txBody>
          <a:bodyPr wrap="square">
            <a:spAutoFit/>
          </a:bodyPr>
          <a:lstStyle/>
          <a:p>
            <a:pPr marL="285750" lvl="0" indent="-285750">
              <a:buFont typeface="Arial" panose="020B0604020202020204" pitchFamily="34" charset="0"/>
              <a:buChar char="•"/>
            </a:pPr>
            <a:r>
              <a:rPr lang="en-GB" sz="1600" dirty="0"/>
              <a:t>Implement a notification system that will enable Norfolk Police and Children’s Services to share Missing Person Notifications with Education Settings within Norfolk. </a:t>
            </a:r>
          </a:p>
          <a:p>
            <a:pPr marL="285750" lvl="0" indent="-285750">
              <a:buFont typeface="Arial" panose="020B0604020202020204" pitchFamily="34" charset="0"/>
              <a:buChar char="•"/>
            </a:pPr>
            <a:r>
              <a:rPr lang="en-GB" sz="1600" dirty="0"/>
              <a:t>Foster effective multi-agency communication so that education settings can effectively share any concerns or intelligence with the multi-agency Missing Team to safeguard and promote the welfare of the missing children. </a:t>
            </a:r>
          </a:p>
          <a:p>
            <a:pPr marL="285750" lvl="0" indent="-285750">
              <a:buFont typeface="Arial" panose="020B0604020202020204" pitchFamily="34" charset="0"/>
              <a:buChar char="•"/>
            </a:pPr>
            <a:r>
              <a:rPr lang="en-GB" sz="1600" dirty="0"/>
              <a:t>Increase earlier identification of emerging missing person issues and the possibility of location. </a:t>
            </a:r>
          </a:p>
          <a:p>
            <a:pPr marL="285750" lvl="0" indent="-285750">
              <a:buFont typeface="Arial" panose="020B0604020202020204" pitchFamily="34" charset="0"/>
              <a:buChar char="•"/>
            </a:pPr>
            <a:r>
              <a:rPr lang="en-GB" sz="1600" dirty="0"/>
              <a:t>Facilitate a timely and appropriate response to children and young people affected by missing person episodes.</a:t>
            </a:r>
          </a:p>
          <a:p>
            <a:pPr marL="285750" lvl="0" indent="-285750">
              <a:buFont typeface="Arial" panose="020B0604020202020204" pitchFamily="34" charset="0"/>
              <a:buChar char="•"/>
            </a:pPr>
            <a:r>
              <a:rPr lang="en-GB" sz="1600" dirty="0"/>
              <a:t>Address factors which contribute to missing person episodes, with a view to minimising the impact on children and young people involved in these episodes.</a:t>
            </a:r>
          </a:p>
          <a:p>
            <a:pPr marL="285750" lvl="0" indent="-285750">
              <a:buFont typeface="Arial" panose="020B0604020202020204" pitchFamily="34" charset="0"/>
              <a:buChar char="•"/>
            </a:pPr>
            <a:r>
              <a:rPr lang="en-GB" sz="1600" dirty="0"/>
              <a:t>Ensure that education settings are able to implement strategies to support a child and exercise reasonable care to protect them from harm where a missing person report has been received by the police.</a:t>
            </a:r>
          </a:p>
          <a:p>
            <a:r>
              <a:rPr lang="en-GB" dirty="0"/>
              <a:t> </a:t>
            </a:r>
          </a:p>
        </p:txBody>
      </p:sp>
      <p:sp>
        <p:nvSpPr>
          <p:cNvPr id="19" name="Rectangle 18">
            <a:extLst>
              <a:ext uri="{FF2B5EF4-FFF2-40B4-BE49-F238E27FC236}">
                <a16:creationId xmlns:a16="http://schemas.microsoft.com/office/drawing/2014/main" id="{5C441465-FB93-48FD-A73F-4D0BE066E672}"/>
              </a:ext>
            </a:extLst>
          </p:cNvPr>
          <p:cNvSpPr/>
          <p:nvPr/>
        </p:nvSpPr>
        <p:spPr>
          <a:xfrm>
            <a:off x="0" y="15729"/>
            <a:ext cx="9144000" cy="88828"/>
          </a:xfrm>
          <a:prstGeom prst="rect">
            <a:avLst/>
          </a:prstGeom>
          <a:solidFill>
            <a:srgbClr val="98BF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1" fontAlgn="auto" hangingPunct="1">
              <a:spcBef>
                <a:spcPts val="0"/>
              </a:spcBef>
              <a:spcAft>
                <a:spcPts val="0"/>
              </a:spcAft>
            </a:pPr>
            <a:endParaRPr lang="en-US" sz="1350">
              <a:solidFill>
                <a:prstClr val="white"/>
              </a:solidFill>
              <a:latin typeface="Calibri" panose="020F0502020204030204"/>
            </a:endParaRPr>
          </a:p>
        </p:txBody>
      </p:sp>
      <p:pic>
        <p:nvPicPr>
          <p:cNvPr id="9" name="Picture 8">
            <a:extLst>
              <a:ext uri="{FF2B5EF4-FFF2-40B4-BE49-F238E27FC236}">
                <a16:creationId xmlns:a16="http://schemas.microsoft.com/office/drawing/2014/main" id="{9230747A-715C-4ECE-BD0C-45F899FD94E8}"/>
              </a:ext>
            </a:extLst>
          </p:cNvPr>
          <p:cNvPicPr>
            <a:picLocks noChangeAspect="1"/>
          </p:cNvPicPr>
          <p:nvPr/>
        </p:nvPicPr>
        <p:blipFill>
          <a:blip r:embed="rId4"/>
          <a:stretch>
            <a:fillRect/>
          </a:stretch>
        </p:blipFill>
        <p:spPr>
          <a:xfrm>
            <a:off x="323528" y="5589240"/>
            <a:ext cx="1969179" cy="743776"/>
          </a:xfrm>
          <a:prstGeom prst="rect">
            <a:avLst/>
          </a:prstGeom>
        </p:spPr>
      </p:pic>
    </p:spTree>
    <p:extLst>
      <p:ext uri="{BB962C8B-B14F-4D97-AF65-F5344CB8AC3E}">
        <p14:creationId xmlns:p14="http://schemas.microsoft.com/office/powerpoint/2010/main" val="4205444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22C5EB72-FB5C-4016-8E15-5C87F664B143}"/>
              </a:ext>
            </a:extLst>
          </p:cNvPr>
          <p:cNvSpPr/>
          <p:nvPr/>
        </p:nvSpPr>
        <p:spPr>
          <a:xfrm>
            <a:off x="7213358" y="5062460"/>
            <a:ext cx="2213748" cy="2213748"/>
          </a:xfrm>
          <a:prstGeom prst="ellipse">
            <a:avLst/>
          </a:prstGeom>
          <a:solidFill>
            <a:schemeClr val="tx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5" name="Oval 14">
            <a:extLst>
              <a:ext uri="{FF2B5EF4-FFF2-40B4-BE49-F238E27FC236}">
                <a16:creationId xmlns:a16="http://schemas.microsoft.com/office/drawing/2014/main" id="{353978DF-65B6-4577-8005-C2EBB1E45064}"/>
              </a:ext>
            </a:extLst>
          </p:cNvPr>
          <p:cNvSpPr/>
          <p:nvPr/>
        </p:nvSpPr>
        <p:spPr>
          <a:xfrm>
            <a:off x="7363703" y="4986201"/>
            <a:ext cx="2213748" cy="2213748"/>
          </a:xfrm>
          <a:prstGeom prst="ellipse">
            <a:avLst/>
          </a:prstGeom>
          <a:solidFill>
            <a:srgbClr val="97BF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16" name="Picture 15">
            <a:extLst>
              <a:ext uri="{FF2B5EF4-FFF2-40B4-BE49-F238E27FC236}">
                <a16:creationId xmlns:a16="http://schemas.microsoft.com/office/drawing/2014/main" id="{975F2F1D-8703-4192-9161-D800BECFE96E}"/>
              </a:ext>
            </a:extLst>
          </p:cNvPr>
          <p:cNvPicPr>
            <a:picLocks noChangeAspect="1"/>
          </p:cNvPicPr>
          <p:nvPr/>
        </p:nvPicPr>
        <p:blipFill>
          <a:blip r:embed="rId3"/>
          <a:stretch>
            <a:fillRect/>
          </a:stretch>
        </p:blipFill>
        <p:spPr>
          <a:xfrm>
            <a:off x="7829806" y="5392841"/>
            <a:ext cx="980852" cy="298057"/>
          </a:xfrm>
          <a:prstGeom prst="rect">
            <a:avLst/>
          </a:prstGeom>
        </p:spPr>
      </p:pic>
      <p:sp>
        <p:nvSpPr>
          <p:cNvPr id="10" name="TextBox 9">
            <a:extLst>
              <a:ext uri="{FF2B5EF4-FFF2-40B4-BE49-F238E27FC236}">
                <a16:creationId xmlns:a16="http://schemas.microsoft.com/office/drawing/2014/main" id="{18E2A740-76E3-4CDE-A58A-FA9006492DFF}"/>
              </a:ext>
            </a:extLst>
          </p:cNvPr>
          <p:cNvSpPr txBox="1"/>
          <p:nvPr/>
        </p:nvSpPr>
        <p:spPr>
          <a:xfrm>
            <a:off x="683568" y="476672"/>
            <a:ext cx="3816424" cy="759365"/>
          </a:xfrm>
          <a:prstGeom prst="rect">
            <a:avLst/>
          </a:prstGeom>
          <a:noFill/>
        </p:spPr>
        <p:txBody>
          <a:bodyPr wrap="square" rtlCol="0">
            <a:no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4050" b="1" i="0" u="none" strike="noStrike" kern="1200" cap="none" spc="0" normalizeH="0" baseline="0" noProof="0" dirty="0">
                <a:ln>
                  <a:noFill/>
                </a:ln>
                <a:solidFill>
                  <a:srgbClr val="1E2A5A"/>
                </a:solidFill>
                <a:effectLst/>
                <a:uLnTx/>
                <a:uFillTx/>
                <a:latin typeface="Arial" panose="020B0604020202020204" pitchFamily="34" charset="0"/>
                <a:ea typeface="+mn-ea"/>
                <a:cs typeface="Arial" panose="020B0604020202020204" pitchFamily="34" charset="0"/>
              </a:rPr>
              <a:t>Definitions</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4050" b="0" i="0" u="none" strike="noStrike" kern="1200" cap="none" spc="0" normalizeH="0" baseline="0" noProof="0" dirty="0">
              <a:ln>
                <a:noFill/>
              </a:ln>
              <a:solidFill>
                <a:srgbClr val="1E2A5A"/>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DA7BECE-966A-4309-874D-6430FACB99D3}"/>
              </a:ext>
            </a:extLst>
          </p:cNvPr>
          <p:cNvSpPr/>
          <p:nvPr/>
        </p:nvSpPr>
        <p:spPr>
          <a:xfrm>
            <a:off x="611560" y="1597988"/>
            <a:ext cx="7304868" cy="4524315"/>
          </a:xfrm>
          <a:prstGeom prst="rect">
            <a:avLst/>
          </a:prstGeom>
        </p:spPr>
        <p:txBody>
          <a:bodyPr wrap="square">
            <a:spAutoFit/>
          </a:bodyPr>
          <a:lstStyle/>
          <a:p>
            <a:pPr marL="0" indent="0">
              <a:buNone/>
            </a:pPr>
            <a:r>
              <a:rPr lang="en-GB" dirty="0">
                <a:latin typeface="Arial" panose="020B0604020202020204" pitchFamily="34" charset="0"/>
                <a:cs typeface="Arial" panose="020B0604020202020204" pitchFamily="34" charset="0"/>
              </a:rPr>
              <a:t>The Constabulary follows the College of Policing definition of missing:</a:t>
            </a:r>
          </a:p>
          <a:p>
            <a:pPr marL="0" indent="0">
              <a:buNone/>
            </a:pPr>
            <a:r>
              <a:rPr lang="en-GB"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Anyone whose whereabouts cannot be established will be considered as missing until located and their well-being or otherwise confirmed.”</a:t>
            </a:r>
          </a:p>
          <a:p>
            <a:pPr marL="0" indent="0">
              <a:buNone/>
            </a:pPr>
            <a:endParaRPr lang="en-GB" i="1"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This is </a:t>
            </a:r>
            <a:r>
              <a:rPr lang="en-GB" b="1" dirty="0">
                <a:latin typeface="Arial" panose="020B0604020202020204" pitchFamily="34" charset="0"/>
                <a:cs typeface="Arial" panose="020B0604020202020204" pitchFamily="34" charset="0"/>
              </a:rPr>
              <a:t>not</a:t>
            </a:r>
            <a:r>
              <a:rPr lang="en-GB" dirty="0">
                <a:latin typeface="Arial" panose="020B0604020202020204" pitchFamily="34" charset="0"/>
                <a:cs typeface="Arial" panose="020B0604020202020204" pitchFamily="34" charset="0"/>
              </a:rPr>
              <a:t> the same as Children Missing from Education or children who are persistently absent from school. Schools will still need to follow the CME procedures and the school’s attendance procedures in these circumstances. </a:t>
            </a:r>
          </a:p>
          <a:p>
            <a:pPr marL="0" indent="0">
              <a:buNone/>
            </a:pPr>
            <a:endParaRPr lang="en-GB"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Where a child is absent from school without authorisation during the school day, schools liaise with parents and consult the </a:t>
            </a:r>
            <a:r>
              <a:rPr lang="en-GB" dirty="0">
                <a:latin typeface="Arial" panose="020B0604020202020204" pitchFamily="34" charset="0"/>
                <a:cs typeface="Arial" panose="020B0604020202020204" pitchFamily="34" charset="0"/>
                <a:hlinkClick r:id="rId4"/>
              </a:rPr>
              <a:t>guidance and checklist</a:t>
            </a:r>
            <a:r>
              <a:rPr lang="en-GB" dirty="0">
                <a:latin typeface="Arial" panose="020B0604020202020204" pitchFamily="34" charset="0"/>
                <a:cs typeface="Arial" panose="020B0604020202020204" pitchFamily="34" charset="0"/>
              </a:rPr>
              <a:t> provided by Norfolk Constabulary before considering the need to involve the police to locate a child/young person who has failed to attend or has left the school without authorisation. </a:t>
            </a:r>
          </a:p>
          <a:p>
            <a:pPr marL="0" indent="0">
              <a:buNone/>
            </a:pPr>
            <a:endParaRPr lang="en-GB" dirty="0">
              <a:latin typeface="Arial" panose="020B0604020202020204" pitchFamily="34"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19" name="Rectangle 18">
            <a:extLst>
              <a:ext uri="{FF2B5EF4-FFF2-40B4-BE49-F238E27FC236}">
                <a16:creationId xmlns:a16="http://schemas.microsoft.com/office/drawing/2014/main" id="{5C441465-FB93-48FD-A73F-4D0BE066E672}"/>
              </a:ext>
            </a:extLst>
          </p:cNvPr>
          <p:cNvSpPr/>
          <p:nvPr/>
        </p:nvSpPr>
        <p:spPr>
          <a:xfrm>
            <a:off x="0" y="15729"/>
            <a:ext cx="9144000" cy="88828"/>
          </a:xfrm>
          <a:prstGeom prst="rect">
            <a:avLst/>
          </a:prstGeom>
          <a:solidFill>
            <a:srgbClr val="98BF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2A8F1F3-E1F1-44CC-BFFF-9DE18FC6A29C}"/>
              </a:ext>
            </a:extLst>
          </p:cNvPr>
          <p:cNvSpPr/>
          <p:nvPr/>
        </p:nvSpPr>
        <p:spPr>
          <a:xfrm>
            <a:off x="6689365" y="-2057196"/>
            <a:ext cx="4636310" cy="4636310"/>
          </a:xfrm>
          <a:prstGeom prst="ellipse">
            <a:avLst/>
          </a:prstGeom>
          <a:solidFill>
            <a:srgbClr val="97BF0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9" name="Picture 8">
            <a:extLst>
              <a:ext uri="{FF2B5EF4-FFF2-40B4-BE49-F238E27FC236}">
                <a16:creationId xmlns:a16="http://schemas.microsoft.com/office/drawing/2014/main" id="{9230747A-715C-4ECE-BD0C-45F899FD94E8}"/>
              </a:ext>
            </a:extLst>
          </p:cNvPr>
          <p:cNvPicPr>
            <a:picLocks noChangeAspect="1"/>
          </p:cNvPicPr>
          <p:nvPr/>
        </p:nvPicPr>
        <p:blipFill>
          <a:blip r:embed="rId5"/>
          <a:stretch>
            <a:fillRect/>
          </a:stretch>
        </p:blipFill>
        <p:spPr>
          <a:xfrm>
            <a:off x="323528" y="5589240"/>
            <a:ext cx="1969179" cy="743776"/>
          </a:xfrm>
          <a:prstGeom prst="rect">
            <a:avLst/>
          </a:prstGeom>
        </p:spPr>
      </p:pic>
    </p:spTree>
    <p:extLst>
      <p:ext uri="{BB962C8B-B14F-4D97-AF65-F5344CB8AC3E}">
        <p14:creationId xmlns:p14="http://schemas.microsoft.com/office/powerpoint/2010/main" val="882304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22C5EB72-FB5C-4016-8E15-5C87F664B143}"/>
              </a:ext>
            </a:extLst>
          </p:cNvPr>
          <p:cNvSpPr/>
          <p:nvPr/>
        </p:nvSpPr>
        <p:spPr>
          <a:xfrm>
            <a:off x="7213358" y="5062460"/>
            <a:ext cx="2213748" cy="2213748"/>
          </a:xfrm>
          <a:prstGeom prst="ellipse">
            <a:avLst/>
          </a:prstGeom>
          <a:solidFill>
            <a:schemeClr val="tx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5" name="Oval 14">
            <a:extLst>
              <a:ext uri="{FF2B5EF4-FFF2-40B4-BE49-F238E27FC236}">
                <a16:creationId xmlns:a16="http://schemas.microsoft.com/office/drawing/2014/main" id="{353978DF-65B6-4577-8005-C2EBB1E45064}"/>
              </a:ext>
            </a:extLst>
          </p:cNvPr>
          <p:cNvSpPr/>
          <p:nvPr/>
        </p:nvSpPr>
        <p:spPr>
          <a:xfrm>
            <a:off x="7363703" y="4986201"/>
            <a:ext cx="2213748" cy="2213748"/>
          </a:xfrm>
          <a:prstGeom prst="ellipse">
            <a:avLst/>
          </a:prstGeom>
          <a:solidFill>
            <a:srgbClr val="97BF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16" name="Picture 15">
            <a:extLst>
              <a:ext uri="{FF2B5EF4-FFF2-40B4-BE49-F238E27FC236}">
                <a16:creationId xmlns:a16="http://schemas.microsoft.com/office/drawing/2014/main" id="{975F2F1D-8703-4192-9161-D800BECFE96E}"/>
              </a:ext>
            </a:extLst>
          </p:cNvPr>
          <p:cNvPicPr>
            <a:picLocks noChangeAspect="1"/>
          </p:cNvPicPr>
          <p:nvPr/>
        </p:nvPicPr>
        <p:blipFill>
          <a:blip r:embed="rId3"/>
          <a:stretch>
            <a:fillRect/>
          </a:stretch>
        </p:blipFill>
        <p:spPr>
          <a:xfrm>
            <a:off x="7829806" y="5392841"/>
            <a:ext cx="980852" cy="298057"/>
          </a:xfrm>
          <a:prstGeom prst="rect">
            <a:avLst/>
          </a:prstGeom>
        </p:spPr>
      </p:pic>
      <p:sp>
        <p:nvSpPr>
          <p:cNvPr id="10" name="TextBox 9">
            <a:extLst>
              <a:ext uri="{FF2B5EF4-FFF2-40B4-BE49-F238E27FC236}">
                <a16:creationId xmlns:a16="http://schemas.microsoft.com/office/drawing/2014/main" id="{18E2A740-76E3-4CDE-A58A-FA9006492DFF}"/>
              </a:ext>
            </a:extLst>
          </p:cNvPr>
          <p:cNvSpPr txBox="1"/>
          <p:nvPr/>
        </p:nvSpPr>
        <p:spPr>
          <a:xfrm>
            <a:off x="683568" y="476672"/>
            <a:ext cx="4392488" cy="759365"/>
          </a:xfrm>
          <a:prstGeom prst="rect">
            <a:avLst/>
          </a:prstGeom>
          <a:noFill/>
        </p:spPr>
        <p:txBody>
          <a:bodyPr wrap="square" rtlCol="0">
            <a:noAutofit/>
          </a:bodyPr>
          <a:lstStyle/>
          <a:p>
            <a:pPr defTabSz="685800" eaLnBrk="1" fontAlgn="auto" hangingPunct="1">
              <a:spcBef>
                <a:spcPts val="0"/>
              </a:spcBef>
              <a:spcAft>
                <a:spcPts val="0"/>
              </a:spcAft>
            </a:pPr>
            <a:r>
              <a:rPr lang="en-GB" sz="4050" b="1" dirty="0">
                <a:solidFill>
                  <a:srgbClr val="1E2A5A"/>
                </a:solidFill>
                <a:latin typeface="Arial" panose="020B0604020202020204" pitchFamily="34" charset="0"/>
                <a:cs typeface="Arial" panose="020B0604020202020204" pitchFamily="34" charset="0"/>
              </a:rPr>
              <a:t>How it will work</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4050" b="0" i="0" u="none" strike="noStrike" kern="1200" cap="none" spc="0" normalizeH="0" baseline="0" noProof="0" dirty="0">
              <a:ln>
                <a:noFill/>
              </a:ln>
              <a:solidFill>
                <a:srgbClr val="1E2A5A"/>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DA7BECE-966A-4309-874D-6430FACB99D3}"/>
              </a:ext>
            </a:extLst>
          </p:cNvPr>
          <p:cNvSpPr/>
          <p:nvPr/>
        </p:nvSpPr>
        <p:spPr>
          <a:xfrm>
            <a:off x="611560" y="1597988"/>
            <a:ext cx="7304868" cy="3693319"/>
          </a:xfrm>
          <a:prstGeom prst="rect">
            <a:avLst/>
          </a:prstGeom>
        </p:spPr>
        <p:txBody>
          <a:bodyPr wrap="square">
            <a:spAutoFit/>
          </a:bodyPr>
          <a:lstStyle/>
          <a:p>
            <a:pPr marL="285750" indent="-285750">
              <a:buFont typeface="Arial" panose="020B0604020202020204" pitchFamily="34" charset="0"/>
              <a:buChar char="•"/>
            </a:pPr>
            <a:r>
              <a:rPr lang="en-GB" dirty="0"/>
              <a:t>This scheme will build upon the success of Operation Encompass that has been operating in Norfolk since 2016. </a:t>
            </a:r>
          </a:p>
          <a:p>
            <a:endParaRPr lang="en-GB" dirty="0"/>
          </a:p>
          <a:p>
            <a:pPr marL="285750" indent="-285750">
              <a:buFont typeface="Arial" panose="020B0604020202020204" pitchFamily="34" charset="0"/>
              <a:buChar char="•"/>
            </a:pPr>
            <a:r>
              <a:rPr lang="en-GB" dirty="0"/>
              <a:t>Unlike the Operation Encompass, the information received by schools is about the child themselves rather than other members of the family. </a:t>
            </a:r>
          </a:p>
          <a:p>
            <a:endParaRPr lang="en-GB" dirty="0"/>
          </a:p>
          <a:p>
            <a:pPr marL="285750" indent="-285750">
              <a:buFont typeface="Arial" panose="020B0604020202020204" pitchFamily="34" charset="0"/>
              <a:buChar char="•"/>
            </a:pPr>
            <a:r>
              <a:rPr lang="en-GB" dirty="0"/>
              <a:t>Only minimal and relevant information will be shared in order to safeguard the child, therefore, schools will </a:t>
            </a:r>
            <a:r>
              <a:rPr lang="en-GB" i="1" u="sng" dirty="0"/>
              <a:t>not</a:t>
            </a:r>
            <a:r>
              <a:rPr lang="en-GB" dirty="0"/>
              <a:t> be asked to sign up to an additional Information Sharing Protocol. </a:t>
            </a:r>
          </a:p>
          <a:p>
            <a:endParaRPr lang="en-GB" dirty="0"/>
          </a:p>
          <a:p>
            <a:pPr marL="285750" indent="-285750">
              <a:buFont typeface="Arial" panose="020B0604020202020204" pitchFamily="34" charset="0"/>
              <a:buChar char="•"/>
            </a:pPr>
            <a:r>
              <a:rPr lang="en-GB" dirty="0"/>
              <a:t>The Missing Notification may cover an ongoing situation i.e. the young person has not been found.</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19" name="Rectangle 18">
            <a:extLst>
              <a:ext uri="{FF2B5EF4-FFF2-40B4-BE49-F238E27FC236}">
                <a16:creationId xmlns:a16="http://schemas.microsoft.com/office/drawing/2014/main" id="{5C441465-FB93-48FD-A73F-4D0BE066E672}"/>
              </a:ext>
            </a:extLst>
          </p:cNvPr>
          <p:cNvSpPr/>
          <p:nvPr/>
        </p:nvSpPr>
        <p:spPr>
          <a:xfrm>
            <a:off x="0" y="15729"/>
            <a:ext cx="9144000" cy="88828"/>
          </a:xfrm>
          <a:prstGeom prst="rect">
            <a:avLst/>
          </a:prstGeom>
          <a:solidFill>
            <a:srgbClr val="98BF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2A8F1F3-E1F1-44CC-BFFF-9DE18FC6A29C}"/>
              </a:ext>
            </a:extLst>
          </p:cNvPr>
          <p:cNvSpPr/>
          <p:nvPr/>
        </p:nvSpPr>
        <p:spPr>
          <a:xfrm>
            <a:off x="6689365" y="-2057196"/>
            <a:ext cx="4636310" cy="4636310"/>
          </a:xfrm>
          <a:prstGeom prst="ellipse">
            <a:avLst/>
          </a:prstGeom>
          <a:solidFill>
            <a:srgbClr val="97BF0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9" name="Picture 8">
            <a:extLst>
              <a:ext uri="{FF2B5EF4-FFF2-40B4-BE49-F238E27FC236}">
                <a16:creationId xmlns:a16="http://schemas.microsoft.com/office/drawing/2014/main" id="{9230747A-715C-4ECE-BD0C-45F899FD94E8}"/>
              </a:ext>
            </a:extLst>
          </p:cNvPr>
          <p:cNvPicPr>
            <a:picLocks noChangeAspect="1"/>
          </p:cNvPicPr>
          <p:nvPr/>
        </p:nvPicPr>
        <p:blipFill>
          <a:blip r:embed="rId4"/>
          <a:stretch>
            <a:fillRect/>
          </a:stretch>
        </p:blipFill>
        <p:spPr>
          <a:xfrm>
            <a:off x="323528" y="5589240"/>
            <a:ext cx="1969179" cy="743776"/>
          </a:xfrm>
          <a:prstGeom prst="rect">
            <a:avLst/>
          </a:prstGeom>
        </p:spPr>
      </p:pic>
    </p:spTree>
    <p:extLst>
      <p:ext uri="{BB962C8B-B14F-4D97-AF65-F5344CB8AC3E}">
        <p14:creationId xmlns:p14="http://schemas.microsoft.com/office/powerpoint/2010/main" val="3598130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22C5EB72-FB5C-4016-8E15-5C87F664B143}"/>
              </a:ext>
            </a:extLst>
          </p:cNvPr>
          <p:cNvSpPr/>
          <p:nvPr/>
        </p:nvSpPr>
        <p:spPr>
          <a:xfrm>
            <a:off x="7213358" y="5062460"/>
            <a:ext cx="2213748" cy="2213748"/>
          </a:xfrm>
          <a:prstGeom prst="ellipse">
            <a:avLst/>
          </a:prstGeom>
          <a:solidFill>
            <a:schemeClr val="tx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5" name="Oval 14">
            <a:extLst>
              <a:ext uri="{FF2B5EF4-FFF2-40B4-BE49-F238E27FC236}">
                <a16:creationId xmlns:a16="http://schemas.microsoft.com/office/drawing/2014/main" id="{353978DF-65B6-4577-8005-C2EBB1E45064}"/>
              </a:ext>
            </a:extLst>
          </p:cNvPr>
          <p:cNvSpPr/>
          <p:nvPr/>
        </p:nvSpPr>
        <p:spPr>
          <a:xfrm>
            <a:off x="7363703" y="4986201"/>
            <a:ext cx="2213748" cy="2213748"/>
          </a:xfrm>
          <a:prstGeom prst="ellipse">
            <a:avLst/>
          </a:prstGeom>
          <a:solidFill>
            <a:srgbClr val="97BF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16" name="Picture 15">
            <a:extLst>
              <a:ext uri="{FF2B5EF4-FFF2-40B4-BE49-F238E27FC236}">
                <a16:creationId xmlns:a16="http://schemas.microsoft.com/office/drawing/2014/main" id="{975F2F1D-8703-4192-9161-D800BECFE96E}"/>
              </a:ext>
            </a:extLst>
          </p:cNvPr>
          <p:cNvPicPr>
            <a:picLocks noChangeAspect="1"/>
          </p:cNvPicPr>
          <p:nvPr/>
        </p:nvPicPr>
        <p:blipFill>
          <a:blip r:embed="rId3"/>
          <a:stretch>
            <a:fillRect/>
          </a:stretch>
        </p:blipFill>
        <p:spPr>
          <a:xfrm>
            <a:off x="7829806" y="5392841"/>
            <a:ext cx="980852" cy="298057"/>
          </a:xfrm>
          <a:prstGeom prst="rect">
            <a:avLst/>
          </a:prstGeom>
        </p:spPr>
      </p:pic>
      <p:sp>
        <p:nvSpPr>
          <p:cNvPr id="10" name="TextBox 9">
            <a:extLst>
              <a:ext uri="{FF2B5EF4-FFF2-40B4-BE49-F238E27FC236}">
                <a16:creationId xmlns:a16="http://schemas.microsoft.com/office/drawing/2014/main" id="{18E2A740-76E3-4CDE-A58A-FA9006492DFF}"/>
              </a:ext>
            </a:extLst>
          </p:cNvPr>
          <p:cNvSpPr txBox="1"/>
          <p:nvPr/>
        </p:nvSpPr>
        <p:spPr>
          <a:xfrm>
            <a:off x="683568" y="476672"/>
            <a:ext cx="4392488" cy="759365"/>
          </a:xfrm>
          <a:prstGeom prst="rect">
            <a:avLst/>
          </a:prstGeom>
          <a:noFill/>
        </p:spPr>
        <p:txBody>
          <a:bodyPr wrap="square" rtlCol="0">
            <a:no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4050" b="1" i="0" u="none" strike="noStrike" kern="1200" cap="none" spc="0" normalizeH="0" baseline="0" noProof="0" dirty="0">
                <a:ln>
                  <a:noFill/>
                </a:ln>
                <a:solidFill>
                  <a:srgbClr val="1E2A5A"/>
                </a:solidFill>
                <a:effectLst/>
                <a:uLnTx/>
                <a:uFillTx/>
                <a:latin typeface="Arial" panose="020B0604020202020204" pitchFamily="34" charset="0"/>
                <a:ea typeface="+mn-ea"/>
                <a:cs typeface="Arial" panose="020B0604020202020204" pitchFamily="34" charset="0"/>
              </a:rPr>
              <a:t>How it will work</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4050" b="0" i="0" u="none" strike="noStrike" kern="1200" cap="none" spc="0" normalizeH="0" baseline="0" noProof="0" dirty="0">
              <a:ln>
                <a:noFill/>
              </a:ln>
              <a:solidFill>
                <a:srgbClr val="1E2A5A"/>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DA7BECE-966A-4309-874D-6430FACB99D3}"/>
              </a:ext>
            </a:extLst>
          </p:cNvPr>
          <p:cNvSpPr/>
          <p:nvPr/>
        </p:nvSpPr>
        <p:spPr>
          <a:xfrm>
            <a:off x="611560" y="1597988"/>
            <a:ext cx="7304868" cy="5078313"/>
          </a:xfrm>
          <a:prstGeom prst="rect">
            <a:avLst/>
          </a:prstGeom>
        </p:spPr>
        <p:txBody>
          <a:bodyPr wrap="square">
            <a:spAutoFit/>
          </a:bodyPr>
          <a:lstStyle/>
          <a:p>
            <a:pPr marL="285750" indent="-285750">
              <a:buFont typeface="Arial" panose="020B0604020202020204" pitchFamily="34" charset="0"/>
              <a:buChar char="•"/>
            </a:pPr>
            <a:r>
              <a:rPr lang="en-GB" dirty="0"/>
              <a:t>A notification will be made when:</a:t>
            </a:r>
          </a:p>
          <a:p>
            <a:pPr marL="800100" lvl="1" indent="-342900">
              <a:buFont typeface="+mj-lt"/>
              <a:buAutoNum type="arabicPeriod"/>
            </a:pPr>
            <a:r>
              <a:rPr lang="en-GB" dirty="0"/>
              <a:t>a child has gone missing within the last 24 hours whether or not they are still missing or have been found; </a:t>
            </a:r>
          </a:p>
          <a:p>
            <a:pPr marL="800100" lvl="1" indent="-342900">
              <a:buFont typeface="+mj-lt"/>
              <a:buAutoNum type="arabicPeriod"/>
            </a:pPr>
            <a:r>
              <a:rPr lang="en-GB" dirty="0"/>
              <a:t>a child has gone missing over a weekend or school holiday period.</a:t>
            </a:r>
          </a:p>
          <a:p>
            <a:pPr lvl="1"/>
            <a:endParaRPr lang="en-GB" dirty="0"/>
          </a:p>
          <a:p>
            <a:pPr marL="285750" lvl="0" indent="-285750">
              <a:buFont typeface="Arial" panose="020B0604020202020204" pitchFamily="34" charset="0"/>
              <a:buChar char="•"/>
            </a:pPr>
            <a:r>
              <a:rPr lang="en-GB" dirty="0">
                <a:solidFill>
                  <a:prstClr val="black"/>
                </a:solidFill>
              </a:rPr>
              <a:t>The CADS Education Worker will </a:t>
            </a:r>
            <a:r>
              <a:rPr lang="en-GB" dirty="0"/>
              <a:t>telephone the trained Designated Safeguarding Lead and named Key Adult for Operation Encompass at the school to provide this information on the day the report is received. </a:t>
            </a:r>
          </a:p>
          <a:p>
            <a:pPr lvl="0"/>
            <a:endParaRPr lang="en-GB" dirty="0"/>
          </a:p>
          <a:p>
            <a:pPr marL="285750" lvl="0" indent="-285750">
              <a:buFont typeface="Arial" panose="020B0604020202020204" pitchFamily="34" charset="0"/>
              <a:buChar char="•"/>
            </a:pPr>
            <a:r>
              <a:rPr lang="en-GB" dirty="0">
                <a:solidFill>
                  <a:prstClr val="black"/>
                </a:solidFill>
              </a:rPr>
              <a:t>The notification will include: child names, date of birth and when they went missing.</a:t>
            </a:r>
          </a:p>
          <a:p>
            <a:pPr lvl="0"/>
            <a:endParaRPr lang="en-GB" dirty="0">
              <a:solidFill>
                <a:prstClr val="black"/>
              </a:solidFill>
            </a:endParaRPr>
          </a:p>
          <a:p>
            <a:pPr marL="285750" lvl="0" indent="-285750">
              <a:buFont typeface="Arial" panose="020B0604020202020204" pitchFamily="34" charset="0"/>
              <a:buChar char="•"/>
            </a:pPr>
            <a:r>
              <a:rPr lang="en-GB" dirty="0">
                <a:solidFill>
                  <a:prstClr val="black"/>
                </a:solidFill>
              </a:rPr>
              <a:t>The Key Adult at the school will be asked to share pertinent education information and any concerns at this point or in a follow up phone call to the CADS Education Representative following checks of their systems and appropriate parties.</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19" name="Rectangle 18">
            <a:extLst>
              <a:ext uri="{FF2B5EF4-FFF2-40B4-BE49-F238E27FC236}">
                <a16:creationId xmlns:a16="http://schemas.microsoft.com/office/drawing/2014/main" id="{5C441465-FB93-48FD-A73F-4D0BE066E672}"/>
              </a:ext>
            </a:extLst>
          </p:cNvPr>
          <p:cNvSpPr/>
          <p:nvPr/>
        </p:nvSpPr>
        <p:spPr>
          <a:xfrm>
            <a:off x="0" y="15729"/>
            <a:ext cx="9144000" cy="88828"/>
          </a:xfrm>
          <a:prstGeom prst="rect">
            <a:avLst/>
          </a:prstGeom>
          <a:solidFill>
            <a:srgbClr val="98BF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2A8F1F3-E1F1-44CC-BFFF-9DE18FC6A29C}"/>
              </a:ext>
            </a:extLst>
          </p:cNvPr>
          <p:cNvSpPr/>
          <p:nvPr/>
        </p:nvSpPr>
        <p:spPr>
          <a:xfrm>
            <a:off x="6689365" y="-2057196"/>
            <a:ext cx="4636310" cy="4636310"/>
          </a:xfrm>
          <a:prstGeom prst="ellipse">
            <a:avLst/>
          </a:prstGeom>
          <a:solidFill>
            <a:srgbClr val="97BF0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9" name="Picture 8">
            <a:extLst>
              <a:ext uri="{FF2B5EF4-FFF2-40B4-BE49-F238E27FC236}">
                <a16:creationId xmlns:a16="http://schemas.microsoft.com/office/drawing/2014/main" id="{9230747A-715C-4ECE-BD0C-45F899FD94E8}"/>
              </a:ext>
            </a:extLst>
          </p:cNvPr>
          <p:cNvPicPr>
            <a:picLocks noChangeAspect="1"/>
          </p:cNvPicPr>
          <p:nvPr/>
        </p:nvPicPr>
        <p:blipFill>
          <a:blip r:embed="rId4"/>
          <a:stretch>
            <a:fillRect/>
          </a:stretch>
        </p:blipFill>
        <p:spPr>
          <a:xfrm>
            <a:off x="35496" y="6058168"/>
            <a:ext cx="1969179" cy="743776"/>
          </a:xfrm>
          <a:prstGeom prst="rect">
            <a:avLst/>
          </a:prstGeom>
        </p:spPr>
      </p:pic>
    </p:spTree>
    <p:extLst>
      <p:ext uri="{BB962C8B-B14F-4D97-AF65-F5344CB8AC3E}">
        <p14:creationId xmlns:p14="http://schemas.microsoft.com/office/powerpoint/2010/main" val="3407773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a:extLst>
              <a:ext uri="{FF2B5EF4-FFF2-40B4-BE49-F238E27FC236}">
                <a16:creationId xmlns:a16="http://schemas.microsoft.com/office/drawing/2014/main" id="{FB891120-1747-436A-BBB8-1D118B72977D}"/>
              </a:ext>
            </a:extLst>
          </p:cNvPr>
          <p:cNvSpPr txBox="1"/>
          <p:nvPr/>
        </p:nvSpPr>
        <p:spPr>
          <a:xfrm>
            <a:off x="275679" y="586541"/>
            <a:ext cx="5402107" cy="642987"/>
          </a:xfrm>
          <a:prstGeom prst="rect">
            <a:avLst/>
          </a:prstGeom>
          <a:noFill/>
        </p:spPr>
        <p:txBody>
          <a:bodyPr wrap="square" rtlCol="0">
            <a:normAutofit/>
          </a:bodyPr>
          <a:lstStyle/>
          <a:p>
            <a:r>
              <a:rPr lang="en-GB" sz="2400" dirty="0">
                <a:solidFill>
                  <a:srgbClr val="002060"/>
                </a:solidFill>
              </a:rPr>
              <a:t>Recording the Notification      </a:t>
            </a:r>
            <a:endParaRPr lang="en-GB" sz="2400" b="1" dirty="0">
              <a:solidFill>
                <a:srgbClr val="002060"/>
              </a:solidFill>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3BC3617D-F263-44D6-941E-B65545998D13}"/>
              </a:ext>
            </a:extLst>
          </p:cNvPr>
          <p:cNvSpPr/>
          <p:nvPr/>
        </p:nvSpPr>
        <p:spPr>
          <a:xfrm>
            <a:off x="4139952" y="1274069"/>
            <a:ext cx="3567638" cy="5632311"/>
          </a:xfrm>
          <a:prstGeom prst="rect">
            <a:avLst/>
          </a:prstGeom>
        </p:spPr>
        <p:txBody>
          <a:bodyPr wrap="square">
            <a:spAutoFit/>
          </a:bodyPr>
          <a:lstStyle/>
          <a:p>
            <a:pPr marL="214313" indent="-214313">
              <a:buFont typeface="Arial" panose="020B0604020202020204" pitchFamily="34" charset="0"/>
              <a:buChar char="•"/>
            </a:pPr>
            <a:r>
              <a:rPr lang="en-GB" sz="1400" dirty="0">
                <a:latin typeface="Arial" panose="020B0604020202020204" pitchFamily="34" charset="0"/>
                <a:cs typeface="Arial" panose="020B0604020202020204" pitchFamily="34" charset="0"/>
              </a:rPr>
              <a:t>The Key Adult should record this information on a notification form (see Appendix 3 of the Procedures).</a:t>
            </a:r>
          </a:p>
          <a:p>
            <a:endParaRPr lang="en-GB" sz="1400"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pPr>
            <a:r>
              <a:rPr lang="en-GB" sz="1400" dirty="0">
                <a:latin typeface="Arial" panose="020B0604020202020204" pitchFamily="34" charset="0"/>
                <a:cs typeface="Arial" panose="020B0604020202020204" pitchFamily="34" charset="0"/>
              </a:rPr>
              <a:t>This record must be securely held in the child’s safeguarding file.</a:t>
            </a:r>
          </a:p>
          <a:p>
            <a:endParaRPr lang="en-GB" sz="1400"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pPr>
            <a:r>
              <a:rPr lang="en-GB" sz="1400" dirty="0">
                <a:latin typeface="Arial" panose="020B0604020202020204" pitchFamily="34" charset="0"/>
                <a:cs typeface="Arial" panose="020B0604020202020204" pitchFamily="34" charset="0"/>
              </a:rPr>
              <a:t>The school must only use the information as set out in the Procedures and should not share the information received from the Council with other parties without consent from Norfolk Police.</a:t>
            </a:r>
          </a:p>
          <a:p>
            <a:endParaRPr lang="en-GB" sz="1400" dirty="0">
              <a:latin typeface="Arial" panose="020B0604020202020204" pitchFamily="34" charset="0"/>
              <a:cs typeface="Arial" panose="020B0604020202020204" pitchFamily="34" charset="0"/>
            </a:endParaRPr>
          </a:p>
          <a:p>
            <a:pPr marL="214313" indent="-214313">
              <a:buFont typeface="Arial" panose="020B0604020202020204" pitchFamily="34" charset="0"/>
              <a:buChar char="•"/>
            </a:pPr>
            <a:r>
              <a:rPr lang="en-GB" sz="1400" dirty="0">
                <a:latin typeface="Arial" panose="020B0604020202020204" pitchFamily="34" charset="0"/>
                <a:cs typeface="Arial" panose="020B0604020202020204" pitchFamily="34" charset="0"/>
              </a:rPr>
              <a:t>The information shared does not duplicate or replace any safeguarding interventions that may occur following police involvement; the aim is to provide the schools with important information so they are able to better support the pupil appropriately, following what is likely to have been a traumatic experience. </a:t>
            </a:r>
          </a:p>
          <a:p>
            <a:r>
              <a:rPr lang="en-GB" sz="1400" dirty="0"/>
              <a:t> </a:t>
            </a:r>
          </a:p>
          <a:p>
            <a:pPr marL="214313" indent="-214313">
              <a:buFont typeface="Arial" panose="020B0604020202020204" pitchFamily="34" charset="0"/>
              <a:buChar char="•"/>
            </a:pPr>
            <a:endParaRPr lang="en-GB" sz="1200" dirty="0">
              <a:solidFill>
                <a:schemeClr val="accent1"/>
              </a:solidFill>
            </a:endParaRPr>
          </a:p>
          <a:p>
            <a:endParaRPr lang="en-GB" sz="1200" dirty="0">
              <a:solidFill>
                <a:schemeClr val="accent1"/>
              </a:solidFill>
            </a:endParaRPr>
          </a:p>
        </p:txBody>
      </p:sp>
      <p:pic>
        <p:nvPicPr>
          <p:cNvPr id="9" name="Picture 8">
            <a:extLst>
              <a:ext uri="{FF2B5EF4-FFF2-40B4-BE49-F238E27FC236}">
                <a16:creationId xmlns:a16="http://schemas.microsoft.com/office/drawing/2014/main" id="{983380B1-C563-495D-B827-48ED9913E6DD}"/>
              </a:ext>
            </a:extLst>
          </p:cNvPr>
          <p:cNvPicPr>
            <a:picLocks noChangeAspect="1"/>
          </p:cNvPicPr>
          <p:nvPr/>
        </p:nvPicPr>
        <p:blipFill>
          <a:blip r:embed="rId2"/>
          <a:stretch>
            <a:fillRect/>
          </a:stretch>
        </p:blipFill>
        <p:spPr>
          <a:xfrm>
            <a:off x="387028" y="6165304"/>
            <a:ext cx="1387549" cy="526511"/>
          </a:xfrm>
          <a:prstGeom prst="rect">
            <a:avLst/>
          </a:prstGeom>
        </p:spPr>
      </p:pic>
      <p:pic>
        <p:nvPicPr>
          <p:cNvPr id="3" name="Picture 2">
            <a:extLst>
              <a:ext uri="{FF2B5EF4-FFF2-40B4-BE49-F238E27FC236}">
                <a16:creationId xmlns:a16="http://schemas.microsoft.com/office/drawing/2014/main" id="{A516D1F6-3280-48F9-B98B-583C7BED887A}"/>
              </a:ext>
            </a:extLst>
          </p:cNvPr>
          <p:cNvPicPr>
            <a:picLocks noChangeAspect="1"/>
          </p:cNvPicPr>
          <p:nvPr/>
        </p:nvPicPr>
        <p:blipFill>
          <a:blip r:embed="rId3"/>
          <a:stretch>
            <a:fillRect/>
          </a:stretch>
        </p:blipFill>
        <p:spPr>
          <a:xfrm>
            <a:off x="274839" y="1382270"/>
            <a:ext cx="3603433" cy="458278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1886153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22C5EB72-FB5C-4016-8E15-5C87F664B143}"/>
              </a:ext>
            </a:extLst>
          </p:cNvPr>
          <p:cNvSpPr/>
          <p:nvPr/>
        </p:nvSpPr>
        <p:spPr>
          <a:xfrm>
            <a:off x="7213358" y="5062460"/>
            <a:ext cx="2213748" cy="2213748"/>
          </a:xfrm>
          <a:prstGeom prst="ellipse">
            <a:avLst/>
          </a:prstGeom>
          <a:solidFill>
            <a:schemeClr val="tx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5" name="Oval 14">
            <a:extLst>
              <a:ext uri="{FF2B5EF4-FFF2-40B4-BE49-F238E27FC236}">
                <a16:creationId xmlns:a16="http://schemas.microsoft.com/office/drawing/2014/main" id="{353978DF-65B6-4577-8005-C2EBB1E45064}"/>
              </a:ext>
            </a:extLst>
          </p:cNvPr>
          <p:cNvSpPr/>
          <p:nvPr/>
        </p:nvSpPr>
        <p:spPr>
          <a:xfrm>
            <a:off x="7363703" y="4986201"/>
            <a:ext cx="2213748" cy="2213748"/>
          </a:xfrm>
          <a:prstGeom prst="ellipse">
            <a:avLst/>
          </a:prstGeom>
          <a:solidFill>
            <a:srgbClr val="97BF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16" name="Picture 15">
            <a:extLst>
              <a:ext uri="{FF2B5EF4-FFF2-40B4-BE49-F238E27FC236}">
                <a16:creationId xmlns:a16="http://schemas.microsoft.com/office/drawing/2014/main" id="{975F2F1D-8703-4192-9161-D800BECFE96E}"/>
              </a:ext>
            </a:extLst>
          </p:cNvPr>
          <p:cNvPicPr>
            <a:picLocks noChangeAspect="1"/>
          </p:cNvPicPr>
          <p:nvPr/>
        </p:nvPicPr>
        <p:blipFill>
          <a:blip r:embed="rId3"/>
          <a:stretch>
            <a:fillRect/>
          </a:stretch>
        </p:blipFill>
        <p:spPr>
          <a:xfrm>
            <a:off x="7829806" y="5392841"/>
            <a:ext cx="980852" cy="298057"/>
          </a:xfrm>
          <a:prstGeom prst="rect">
            <a:avLst/>
          </a:prstGeom>
        </p:spPr>
      </p:pic>
      <p:sp>
        <p:nvSpPr>
          <p:cNvPr id="10" name="TextBox 9">
            <a:extLst>
              <a:ext uri="{FF2B5EF4-FFF2-40B4-BE49-F238E27FC236}">
                <a16:creationId xmlns:a16="http://schemas.microsoft.com/office/drawing/2014/main" id="{18E2A740-76E3-4CDE-A58A-FA9006492DFF}"/>
              </a:ext>
            </a:extLst>
          </p:cNvPr>
          <p:cNvSpPr txBox="1"/>
          <p:nvPr/>
        </p:nvSpPr>
        <p:spPr>
          <a:xfrm>
            <a:off x="467544" y="524207"/>
            <a:ext cx="6984776" cy="759365"/>
          </a:xfrm>
          <a:prstGeom prst="rect">
            <a:avLst/>
          </a:prstGeom>
          <a:noFill/>
        </p:spPr>
        <p:txBody>
          <a:bodyPr wrap="square" rtlCol="0">
            <a:no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GB" sz="2800" b="1" dirty="0">
                <a:solidFill>
                  <a:srgbClr val="1E2A5A"/>
                </a:solidFill>
                <a:latin typeface="Arial" panose="020B0604020202020204" pitchFamily="34" charset="0"/>
                <a:cs typeface="Arial" panose="020B0604020202020204" pitchFamily="34" charset="0"/>
              </a:rPr>
              <a:t>Actions for the Key Adult:</a:t>
            </a:r>
            <a:endParaRPr kumimoji="0" lang="en-GB" sz="2800" b="1" i="0" u="none" strike="noStrike" kern="1200" cap="none" spc="0" normalizeH="0" baseline="0" noProof="0" dirty="0">
              <a:ln>
                <a:noFill/>
              </a:ln>
              <a:solidFill>
                <a:srgbClr val="1E2A5A"/>
              </a:solidFill>
              <a:effectLst/>
              <a:uLnTx/>
              <a:uFillTx/>
              <a:latin typeface="Arial" panose="020B0604020202020204" pitchFamily="34" charset="0"/>
              <a:ea typeface="+mn-ea"/>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4050" b="0" i="0" u="none" strike="noStrike" kern="1200" cap="none" spc="0" normalizeH="0" baseline="0" noProof="0" dirty="0">
              <a:ln>
                <a:noFill/>
              </a:ln>
              <a:solidFill>
                <a:srgbClr val="1E2A5A"/>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DA7BECE-966A-4309-874D-6430FACB99D3}"/>
              </a:ext>
            </a:extLst>
          </p:cNvPr>
          <p:cNvSpPr/>
          <p:nvPr/>
        </p:nvSpPr>
        <p:spPr>
          <a:xfrm>
            <a:off x="600359" y="1230955"/>
            <a:ext cx="7304868" cy="5078313"/>
          </a:xfrm>
          <a:prstGeom prst="rect">
            <a:avLst/>
          </a:prstGeom>
        </p:spPr>
        <p:txBody>
          <a:bodyPr wrap="square">
            <a:spAutoFit/>
          </a:bodyPr>
          <a:lstStyle/>
          <a:p>
            <a:pPr marL="285750" lvl="0" indent="-285750">
              <a:buFont typeface="Arial" panose="020B0604020202020204" pitchFamily="34" charset="0"/>
              <a:buChar char="•"/>
              <a:defRPr/>
            </a:pPr>
            <a:r>
              <a:rPr lang="en-GB" dirty="0">
                <a:solidFill>
                  <a:prstClr val="black"/>
                </a:solidFill>
              </a:rPr>
              <a:t>Share pertinent education information and any concerns about the child with the CADS Education Representative</a:t>
            </a:r>
          </a:p>
          <a:p>
            <a:pPr marL="285750" lvl="0" indent="-285750">
              <a:buFont typeface="Arial" panose="020B0604020202020204" pitchFamily="34" charset="0"/>
              <a:buChar char="•"/>
              <a:defRPr/>
            </a:pPr>
            <a:r>
              <a:rPr lang="en-GB" dirty="0">
                <a:solidFill>
                  <a:prstClr val="black"/>
                </a:solidFill>
              </a:rPr>
              <a:t>Consider who should be notified internally that an incident report has been received </a:t>
            </a:r>
          </a:p>
          <a:p>
            <a:pPr marL="285750" lvl="0" indent="-285750">
              <a:buFont typeface="Arial" panose="020B0604020202020204" pitchFamily="34" charset="0"/>
              <a:buChar char="•"/>
              <a:defRPr/>
            </a:pPr>
            <a:r>
              <a:rPr lang="en-GB" dirty="0">
                <a:solidFill>
                  <a:prstClr val="black"/>
                </a:solidFill>
              </a:rPr>
              <a:t>Advise the CADS Education Representative if contact with the missing child takes place</a:t>
            </a:r>
          </a:p>
          <a:p>
            <a:pPr marL="285750" lvl="0" indent="-285750">
              <a:buFont typeface="Arial" panose="020B0604020202020204" pitchFamily="34" charset="0"/>
              <a:buChar char="•"/>
              <a:defRPr/>
            </a:pPr>
            <a:r>
              <a:rPr lang="en-GB" dirty="0">
                <a:solidFill>
                  <a:prstClr val="black"/>
                </a:solidFill>
              </a:rPr>
              <a:t>Consider what support the school can offer on the child’s return. This will be unique to the circumstances but might include:</a:t>
            </a:r>
          </a:p>
          <a:p>
            <a:pPr marL="742950" lvl="1" indent="-285750">
              <a:buFont typeface="Arial" panose="020B0604020202020204" pitchFamily="34" charset="0"/>
              <a:buChar char="•"/>
              <a:defRPr/>
            </a:pPr>
            <a:r>
              <a:rPr lang="en-GB" dirty="0">
                <a:solidFill>
                  <a:prstClr val="black"/>
                </a:solidFill>
              </a:rPr>
              <a:t>Ensuring school attendance and internal truancy is monitored closely</a:t>
            </a:r>
          </a:p>
          <a:p>
            <a:pPr marL="742950" lvl="1" indent="-285750">
              <a:buFont typeface="Arial" panose="020B0604020202020204" pitchFamily="34" charset="0"/>
              <a:buChar char="•"/>
              <a:defRPr/>
            </a:pPr>
            <a:r>
              <a:rPr lang="en-GB" dirty="0">
                <a:solidFill>
                  <a:prstClr val="black"/>
                </a:solidFill>
              </a:rPr>
              <a:t>Counselling or mentoring</a:t>
            </a:r>
          </a:p>
          <a:p>
            <a:pPr marL="742950" lvl="1" indent="-285750">
              <a:buFont typeface="Arial" panose="020B0604020202020204" pitchFamily="34" charset="0"/>
              <a:buChar char="•"/>
              <a:defRPr/>
            </a:pPr>
            <a:r>
              <a:rPr lang="en-GB" dirty="0">
                <a:solidFill>
                  <a:prstClr val="black"/>
                </a:solidFill>
              </a:rPr>
              <a:t>Monitor (e.g. behaviour changes)</a:t>
            </a:r>
          </a:p>
          <a:p>
            <a:pPr marL="742950" lvl="1" indent="-285750">
              <a:buFont typeface="Arial" panose="020B0604020202020204" pitchFamily="34" charset="0"/>
              <a:buChar char="•"/>
              <a:defRPr/>
            </a:pPr>
            <a:r>
              <a:rPr lang="en-GB" dirty="0">
                <a:solidFill>
                  <a:prstClr val="black"/>
                </a:solidFill>
              </a:rPr>
              <a:t>Referral to outside agency</a:t>
            </a:r>
          </a:p>
          <a:p>
            <a:pPr marL="742950" lvl="1" indent="-285750">
              <a:buFont typeface="Arial" panose="020B0604020202020204" pitchFamily="34" charset="0"/>
              <a:buChar char="•"/>
              <a:defRPr/>
            </a:pPr>
            <a:r>
              <a:rPr lang="en-GB" dirty="0">
                <a:solidFill>
                  <a:prstClr val="black"/>
                </a:solidFill>
              </a:rPr>
              <a:t>Regular contact with a trusted adult</a:t>
            </a:r>
          </a:p>
          <a:p>
            <a:pPr marL="285750" indent="-285750">
              <a:buFont typeface="Arial" panose="020B0604020202020204" pitchFamily="34" charset="0"/>
              <a:buChar char="•"/>
              <a:defRPr/>
            </a:pPr>
            <a:r>
              <a:rPr lang="en-GB" dirty="0">
                <a:solidFill>
                  <a:prstClr val="black"/>
                </a:solidFill>
              </a:rPr>
              <a:t>Consider CSE and other forms of exploitation including gang activity </a:t>
            </a:r>
          </a:p>
          <a:p>
            <a:pPr marL="285750" indent="-285750">
              <a:buFont typeface="Arial" panose="020B0604020202020204" pitchFamily="34" charset="0"/>
              <a:buChar char="•"/>
              <a:defRPr/>
            </a:pPr>
            <a:endParaRPr lang="en-GB" dirty="0">
              <a:solidFill>
                <a:prstClr val="black"/>
              </a:solidFill>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19" name="Rectangle 18">
            <a:extLst>
              <a:ext uri="{FF2B5EF4-FFF2-40B4-BE49-F238E27FC236}">
                <a16:creationId xmlns:a16="http://schemas.microsoft.com/office/drawing/2014/main" id="{5C441465-FB93-48FD-A73F-4D0BE066E672}"/>
              </a:ext>
            </a:extLst>
          </p:cNvPr>
          <p:cNvSpPr/>
          <p:nvPr/>
        </p:nvSpPr>
        <p:spPr>
          <a:xfrm>
            <a:off x="0" y="15729"/>
            <a:ext cx="9144000" cy="88828"/>
          </a:xfrm>
          <a:prstGeom prst="rect">
            <a:avLst/>
          </a:prstGeom>
          <a:solidFill>
            <a:srgbClr val="98BF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2A8F1F3-E1F1-44CC-BFFF-9DE18FC6A29C}"/>
              </a:ext>
            </a:extLst>
          </p:cNvPr>
          <p:cNvSpPr/>
          <p:nvPr/>
        </p:nvSpPr>
        <p:spPr>
          <a:xfrm>
            <a:off x="6689365" y="-2057196"/>
            <a:ext cx="4636310" cy="4636310"/>
          </a:xfrm>
          <a:prstGeom prst="ellipse">
            <a:avLst/>
          </a:prstGeom>
          <a:solidFill>
            <a:srgbClr val="97BF0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9" name="Picture 8">
            <a:extLst>
              <a:ext uri="{FF2B5EF4-FFF2-40B4-BE49-F238E27FC236}">
                <a16:creationId xmlns:a16="http://schemas.microsoft.com/office/drawing/2014/main" id="{9230747A-715C-4ECE-BD0C-45F899FD94E8}"/>
              </a:ext>
            </a:extLst>
          </p:cNvPr>
          <p:cNvPicPr>
            <a:picLocks noChangeAspect="1"/>
          </p:cNvPicPr>
          <p:nvPr/>
        </p:nvPicPr>
        <p:blipFill>
          <a:blip r:embed="rId4"/>
          <a:stretch>
            <a:fillRect/>
          </a:stretch>
        </p:blipFill>
        <p:spPr>
          <a:xfrm>
            <a:off x="35496" y="6058168"/>
            <a:ext cx="1969179" cy="743776"/>
          </a:xfrm>
          <a:prstGeom prst="rect">
            <a:avLst/>
          </a:prstGeom>
        </p:spPr>
      </p:pic>
    </p:spTree>
    <p:extLst>
      <p:ext uri="{BB962C8B-B14F-4D97-AF65-F5344CB8AC3E}">
        <p14:creationId xmlns:p14="http://schemas.microsoft.com/office/powerpoint/2010/main" val="4188247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22C5EB72-FB5C-4016-8E15-5C87F664B143}"/>
              </a:ext>
            </a:extLst>
          </p:cNvPr>
          <p:cNvSpPr/>
          <p:nvPr/>
        </p:nvSpPr>
        <p:spPr>
          <a:xfrm>
            <a:off x="7213358" y="5062460"/>
            <a:ext cx="2213748" cy="2213748"/>
          </a:xfrm>
          <a:prstGeom prst="ellipse">
            <a:avLst/>
          </a:prstGeom>
          <a:solidFill>
            <a:schemeClr val="tx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5" name="Oval 14">
            <a:extLst>
              <a:ext uri="{FF2B5EF4-FFF2-40B4-BE49-F238E27FC236}">
                <a16:creationId xmlns:a16="http://schemas.microsoft.com/office/drawing/2014/main" id="{353978DF-65B6-4577-8005-C2EBB1E45064}"/>
              </a:ext>
            </a:extLst>
          </p:cNvPr>
          <p:cNvSpPr/>
          <p:nvPr/>
        </p:nvSpPr>
        <p:spPr>
          <a:xfrm>
            <a:off x="7363703" y="4986201"/>
            <a:ext cx="2213748" cy="2213748"/>
          </a:xfrm>
          <a:prstGeom prst="ellipse">
            <a:avLst/>
          </a:prstGeom>
          <a:solidFill>
            <a:srgbClr val="97BF0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16" name="Picture 15">
            <a:extLst>
              <a:ext uri="{FF2B5EF4-FFF2-40B4-BE49-F238E27FC236}">
                <a16:creationId xmlns:a16="http://schemas.microsoft.com/office/drawing/2014/main" id="{975F2F1D-8703-4192-9161-D800BECFE96E}"/>
              </a:ext>
            </a:extLst>
          </p:cNvPr>
          <p:cNvPicPr>
            <a:picLocks noChangeAspect="1"/>
          </p:cNvPicPr>
          <p:nvPr/>
        </p:nvPicPr>
        <p:blipFill>
          <a:blip r:embed="rId3"/>
          <a:stretch>
            <a:fillRect/>
          </a:stretch>
        </p:blipFill>
        <p:spPr>
          <a:xfrm>
            <a:off x="7829806" y="5392841"/>
            <a:ext cx="980852" cy="298057"/>
          </a:xfrm>
          <a:prstGeom prst="rect">
            <a:avLst/>
          </a:prstGeom>
        </p:spPr>
      </p:pic>
      <p:sp>
        <p:nvSpPr>
          <p:cNvPr id="10" name="TextBox 9">
            <a:extLst>
              <a:ext uri="{FF2B5EF4-FFF2-40B4-BE49-F238E27FC236}">
                <a16:creationId xmlns:a16="http://schemas.microsoft.com/office/drawing/2014/main" id="{18E2A740-76E3-4CDE-A58A-FA9006492DFF}"/>
              </a:ext>
            </a:extLst>
          </p:cNvPr>
          <p:cNvSpPr txBox="1"/>
          <p:nvPr/>
        </p:nvSpPr>
        <p:spPr>
          <a:xfrm>
            <a:off x="467544" y="471590"/>
            <a:ext cx="6984776" cy="759365"/>
          </a:xfrm>
          <a:prstGeom prst="rect">
            <a:avLst/>
          </a:prstGeom>
          <a:noFill/>
        </p:spPr>
        <p:txBody>
          <a:bodyPr wrap="square" rtlCol="0">
            <a:no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srgbClr val="1E2A5A"/>
                </a:solidFill>
                <a:effectLst/>
                <a:uLnTx/>
                <a:uFillTx/>
                <a:latin typeface="Arial" panose="020B0604020202020204" pitchFamily="34" charset="0"/>
                <a:ea typeface="+mn-ea"/>
                <a:cs typeface="Arial" panose="020B0604020202020204" pitchFamily="34" charset="0"/>
              </a:rPr>
              <a:t>What do schools need to do?</a:t>
            </a:r>
          </a:p>
          <a:p>
            <a:pPr marR="0" lvl="0" algn="l" defTabSz="685800" rtl="0" eaLnBrk="1" fontAlgn="auto" latinLnBrk="0" hangingPunct="1">
              <a:lnSpc>
                <a:spcPct val="100000"/>
              </a:lnSpc>
              <a:spcBef>
                <a:spcPts val="0"/>
              </a:spcBef>
              <a:spcAft>
                <a:spcPts val="0"/>
              </a:spcAft>
              <a:buClrTx/>
              <a:buSzTx/>
              <a:tabLst/>
              <a:defRPr/>
            </a:pPr>
            <a:endParaRPr kumimoji="0" lang="en-US" sz="4050" b="0" i="0" u="none" strike="noStrike" kern="1200" cap="none" spc="0" normalizeH="0" baseline="0" noProof="0" dirty="0">
              <a:ln>
                <a:noFill/>
              </a:ln>
              <a:solidFill>
                <a:srgbClr val="1E2A5A"/>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DA7BECE-966A-4309-874D-6430FACB99D3}"/>
              </a:ext>
            </a:extLst>
          </p:cNvPr>
          <p:cNvSpPr/>
          <p:nvPr/>
        </p:nvSpPr>
        <p:spPr>
          <a:xfrm>
            <a:off x="600359" y="1230955"/>
            <a:ext cx="7304868" cy="4801314"/>
          </a:xfrm>
          <a:prstGeom prst="rect">
            <a:avLst/>
          </a:prstGeom>
        </p:spPr>
        <p:txBody>
          <a:bodyPr wrap="square">
            <a:spAutoFit/>
          </a:body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Ensure all Key Adults have read the Joint Procedures and this briefing information and understand how to record, share and respond to the information provided</a:t>
            </a:r>
            <a:r>
              <a:rPr lang="en-GB" dirty="0">
                <a:solidFill>
                  <a:prstClr val="black"/>
                </a:solidFill>
              </a:rPr>
              <a:t> prior to receiving notifications.</a:t>
            </a:r>
          </a:p>
          <a:p>
            <a:pPr marR="0" lvl="0" algn="l" defTabSz="914400" rtl="0" eaLnBrk="0" fontAlgn="base" latinLnBrk="0" hangingPunct="0">
              <a:lnSpc>
                <a:spcPct val="100000"/>
              </a:lnSpc>
              <a:spcBef>
                <a:spcPct val="0"/>
              </a:spcBef>
              <a:spcAft>
                <a:spcPct val="0"/>
              </a:spcAft>
              <a:buClrTx/>
              <a:buSzTx/>
              <a:tabLst/>
              <a:defRPr/>
            </a:pPr>
            <a:r>
              <a:rPr lang="en-GB" dirty="0">
                <a:solidFill>
                  <a:prstClr val="black"/>
                </a:solidFill>
              </a:rPr>
              <a:t> </a:t>
            </a: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lang="en-GB" dirty="0">
                <a:solidFill>
                  <a:prstClr val="black"/>
                </a:solidFill>
              </a:rPr>
              <a:t>Brief all other relevant staff using this briefing document as required.</a:t>
            </a:r>
          </a:p>
          <a:p>
            <a:pPr marR="0" lvl="0" algn="l" defTabSz="914400" rtl="0" eaLnBrk="0" fontAlgn="base" latinLnBrk="0" hangingPunct="0">
              <a:lnSpc>
                <a:spcPct val="100000"/>
              </a:lnSpc>
              <a:spcBef>
                <a:spcPct val="0"/>
              </a:spcBef>
              <a:spcAft>
                <a:spcPct val="0"/>
              </a:spcAft>
              <a:buClrTx/>
              <a:buSzTx/>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Ensure, through training, that all staff and volunteers are aware of the different ways children can be exploited and the links to going missing. </a:t>
            </a:r>
          </a:p>
          <a:p>
            <a:pPr marR="0" lvl="0" algn="l" defTabSz="914400" rtl="0" eaLnBrk="0" fontAlgn="base" latinLnBrk="0" hangingPunct="0">
              <a:lnSpc>
                <a:spcPct val="100000"/>
              </a:lnSpc>
              <a:spcBef>
                <a:spcPct val="0"/>
              </a:spcBef>
              <a:spcAft>
                <a:spcPct val="0"/>
              </a:spcAft>
              <a:buClrTx/>
              <a:buSzTx/>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285750" lvl="0" indent="-285750">
              <a:buFont typeface="Arial" panose="020B0604020202020204" pitchFamily="34" charset="0"/>
              <a:buChar char="•"/>
              <a:defRPr/>
            </a:pPr>
            <a:r>
              <a:rPr lang="en-GB" dirty="0">
                <a:solidFill>
                  <a:prstClr val="black"/>
                </a:solidFill>
              </a:rPr>
              <a:t>Keep an accurate record of each notification using the recording form provided at Appendix 3. </a:t>
            </a:r>
          </a:p>
          <a:p>
            <a:pPr lvl="0">
              <a:defRPr/>
            </a:pPr>
            <a:endParaRPr lang="en-GB" dirty="0">
              <a:solidFill>
                <a:prstClr val="black"/>
              </a:solidFill>
            </a:endParaRPr>
          </a:p>
          <a:p>
            <a:pPr marL="285750" lvl="0" indent="-285750">
              <a:buFont typeface="Arial" panose="020B0604020202020204" pitchFamily="34" charset="0"/>
              <a:buChar char="•"/>
              <a:defRPr/>
            </a:pPr>
            <a:r>
              <a:rPr lang="en-GB" dirty="0">
                <a:solidFill>
                  <a:prstClr val="black"/>
                </a:solidFill>
              </a:rPr>
              <a:t>In response to a notification, share any concerns or intelligence with the CADS Education Representative that either supports locating the child or identifying any potential risk.</a:t>
            </a:r>
          </a:p>
          <a:p>
            <a:pPr marL="285750" lvl="0" indent="-285750">
              <a:buFont typeface="Arial" panose="020B0604020202020204" pitchFamily="34" charset="0"/>
              <a:buChar char="•"/>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p:txBody>
      </p:sp>
      <p:sp>
        <p:nvSpPr>
          <p:cNvPr id="19" name="Rectangle 18">
            <a:extLst>
              <a:ext uri="{FF2B5EF4-FFF2-40B4-BE49-F238E27FC236}">
                <a16:creationId xmlns:a16="http://schemas.microsoft.com/office/drawing/2014/main" id="{5C441465-FB93-48FD-A73F-4D0BE066E672}"/>
              </a:ext>
            </a:extLst>
          </p:cNvPr>
          <p:cNvSpPr/>
          <p:nvPr/>
        </p:nvSpPr>
        <p:spPr>
          <a:xfrm>
            <a:off x="0" y="15729"/>
            <a:ext cx="9144000" cy="88828"/>
          </a:xfrm>
          <a:prstGeom prst="rect">
            <a:avLst/>
          </a:prstGeom>
          <a:solidFill>
            <a:srgbClr val="98BF0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92A8F1F3-E1F1-44CC-BFFF-9DE18FC6A29C}"/>
              </a:ext>
            </a:extLst>
          </p:cNvPr>
          <p:cNvSpPr/>
          <p:nvPr/>
        </p:nvSpPr>
        <p:spPr>
          <a:xfrm>
            <a:off x="6689365" y="-2057196"/>
            <a:ext cx="4636310" cy="4636310"/>
          </a:xfrm>
          <a:prstGeom prst="ellipse">
            <a:avLst/>
          </a:prstGeom>
          <a:solidFill>
            <a:srgbClr val="97BF0D">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0" lang="en-US" sz="135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pic>
        <p:nvPicPr>
          <p:cNvPr id="9" name="Picture 8">
            <a:extLst>
              <a:ext uri="{FF2B5EF4-FFF2-40B4-BE49-F238E27FC236}">
                <a16:creationId xmlns:a16="http://schemas.microsoft.com/office/drawing/2014/main" id="{9230747A-715C-4ECE-BD0C-45F899FD94E8}"/>
              </a:ext>
            </a:extLst>
          </p:cNvPr>
          <p:cNvPicPr>
            <a:picLocks noChangeAspect="1"/>
          </p:cNvPicPr>
          <p:nvPr/>
        </p:nvPicPr>
        <p:blipFill>
          <a:blip r:embed="rId4"/>
          <a:stretch>
            <a:fillRect/>
          </a:stretch>
        </p:blipFill>
        <p:spPr>
          <a:xfrm>
            <a:off x="35496" y="6058168"/>
            <a:ext cx="1969179" cy="743776"/>
          </a:xfrm>
          <a:prstGeom prst="rect">
            <a:avLst/>
          </a:prstGeom>
        </p:spPr>
      </p:pic>
    </p:spTree>
    <p:extLst>
      <p:ext uri="{BB962C8B-B14F-4D97-AF65-F5344CB8AC3E}">
        <p14:creationId xmlns:p14="http://schemas.microsoft.com/office/powerpoint/2010/main" val="2097821736"/>
      </p:ext>
    </p:extLst>
  </p:cSld>
  <p:clrMapOvr>
    <a:masterClrMapping/>
  </p:clrMapOvr>
</p:sld>
</file>

<file path=ppt/theme/theme1.xml><?xml version="1.0" encoding="utf-8"?>
<a:theme xmlns:a="http://schemas.openxmlformats.org/drawingml/2006/main" name="Them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2" id="{760BCE93-E548-43F3-9EE5-213CA37C6D96}" vid="{02CB8C3A-D4FA-4DCA-8252-F24E481E259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Theme2</Template>
  <TotalTime>3100</TotalTime>
  <Words>1062</Words>
  <Application>Microsoft Office PowerPoint</Application>
  <PresentationFormat>On-screen Show (4:3)</PresentationFormat>
  <Paragraphs>115</Paragraphs>
  <Slides>10</Slides>
  <Notes>9</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10</vt:i4>
      </vt:variant>
    </vt:vector>
  </HeadingPairs>
  <TitlesOfParts>
    <vt:vector size="16" baseType="lpstr">
      <vt:lpstr>Arial</vt:lpstr>
      <vt:lpstr>Calibri</vt:lpstr>
      <vt:lpstr>Calibri Light</vt:lpstr>
      <vt:lpstr>Theme2</vt:lpstr>
      <vt:lpstr>Office Theme</vt:lpstr>
      <vt:lpstr>1_Office Theme</vt:lpstr>
      <vt:lpstr>Missing Persons Notification Scheme: Briefing for Schools  Kelly Waters Senior Adviser Safeguarding August 2019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Bristol City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Missing Persons Notification Scheme  9th May 2017</dc:title>
  <dc:creator>Lesley O'Hagan</dc:creator>
  <cp:lastModifiedBy>Waters, Kelly</cp:lastModifiedBy>
  <cp:revision>62</cp:revision>
  <cp:lastPrinted>2018-03-05T10:16:02Z</cp:lastPrinted>
  <dcterms:created xsi:type="dcterms:W3CDTF">2017-04-17T12:29:31Z</dcterms:created>
  <dcterms:modified xsi:type="dcterms:W3CDTF">2019-08-16T13:12:28Z</dcterms:modified>
</cp:coreProperties>
</file>