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1"/>
  </p:notesMasterIdLst>
  <p:sldIdLst>
    <p:sldId id="264" r:id="rId5"/>
    <p:sldId id="295" r:id="rId6"/>
    <p:sldId id="270" r:id="rId7"/>
    <p:sldId id="290" r:id="rId8"/>
    <p:sldId id="271" r:id="rId9"/>
    <p:sldId id="299" r:id="rId10"/>
  </p:sldIdLst>
  <p:sldSz cx="12192000" cy="6858000"/>
  <p:notesSz cx="6888163" cy="100203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4680"/>
    <a:srgbClr val="29235C"/>
    <a:srgbClr val="2B2460"/>
    <a:srgbClr val="46466A"/>
    <a:srgbClr val="2A245F"/>
    <a:srgbClr val="2D275F"/>
    <a:srgbClr val="000000"/>
    <a:srgbClr val="2EABE1"/>
    <a:srgbClr val="2FB1EA"/>
    <a:srgbClr val="2A24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1" autoAdjust="0"/>
    <p:restoredTop sz="86458" autoAdjust="0"/>
  </p:normalViewPr>
  <p:slideViewPr>
    <p:cSldViewPr snapToGrid="0">
      <p:cViewPr varScale="1">
        <p:scale>
          <a:sx n="75" d="100"/>
          <a:sy n="75" d="100"/>
        </p:scale>
        <p:origin x="54" y="-39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104775" y="750888"/>
            <a:ext cx="6678613" cy="3757612"/>
          </a:xfrm>
          <a:prstGeom prst="rect">
            <a:avLst/>
          </a:prstGeom>
        </p:spPr>
        <p:txBody>
          <a:bodyPr lIns="96616" tIns="48308" rIns="96616" bIns="48308"/>
          <a:lstStyle/>
          <a:p>
            <a:endParaRPr/>
          </a:p>
        </p:txBody>
      </p:sp>
      <p:sp>
        <p:nvSpPr>
          <p:cNvPr id="110" name="Shape 110"/>
          <p:cNvSpPr>
            <a:spLocks noGrp="1"/>
          </p:cNvSpPr>
          <p:nvPr>
            <p:ph type="body" sz="quarter" idx="1"/>
          </p:nvPr>
        </p:nvSpPr>
        <p:spPr>
          <a:xfrm>
            <a:off x="918422" y="4759643"/>
            <a:ext cx="5051320" cy="4509135"/>
          </a:xfrm>
          <a:prstGeom prst="rect">
            <a:avLst/>
          </a:prstGeom>
        </p:spPr>
        <p:txBody>
          <a:bodyPr lIns="96616" tIns="48308" rIns="96616" bIns="48308"/>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4775" y="750888"/>
            <a:ext cx="6678613" cy="3757612"/>
          </a:xfrm>
        </p:spPr>
      </p:sp>
      <p:sp>
        <p:nvSpPr>
          <p:cNvPr id="3" name="Notes Placeholder 2"/>
          <p:cNvSpPr>
            <a:spLocks noGrp="1"/>
          </p:cNvSpPr>
          <p:nvPr>
            <p:ph type="body" idx="1"/>
          </p:nvPr>
        </p:nvSpPr>
        <p:spPr/>
        <p:txBody>
          <a:bodyPr/>
          <a:lstStyle/>
          <a:p>
            <a:r>
              <a:rPr lang="en-GB"/>
              <a:t>Bex – 1 min</a:t>
            </a:r>
          </a:p>
        </p:txBody>
      </p:sp>
    </p:spTree>
    <p:extLst>
      <p:ext uri="{BB962C8B-B14F-4D97-AF65-F5344CB8AC3E}">
        <p14:creationId xmlns:p14="http://schemas.microsoft.com/office/powerpoint/2010/main" val="1317190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4775" y="750888"/>
            <a:ext cx="6678613" cy="3757612"/>
          </a:xfrm>
        </p:spPr>
      </p:sp>
      <p:sp>
        <p:nvSpPr>
          <p:cNvPr id="3" name="Notes Placeholder 2"/>
          <p:cNvSpPr>
            <a:spLocks noGrp="1"/>
          </p:cNvSpPr>
          <p:nvPr>
            <p:ph type="body" idx="1"/>
          </p:nvPr>
        </p:nvSpPr>
        <p:spPr/>
        <p:txBody>
          <a:bodyPr/>
          <a:lstStyle/>
          <a:p>
            <a:endParaRPr lang="en-GB">
              <a:solidFill>
                <a:srgbClr val="000000"/>
              </a:solidFill>
              <a:latin typeface="Calibri"/>
              <a:cs typeface="Calibri"/>
            </a:endParaRPr>
          </a:p>
        </p:txBody>
      </p:sp>
    </p:spTree>
    <p:extLst>
      <p:ext uri="{BB962C8B-B14F-4D97-AF65-F5344CB8AC3E}">
        <p14:creationId xmlns:p14="http://schemas.microsoft.com/office/powerpoint/2010/main" val="2742519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a:p>
        </p:txBody>
      </p:sp>
    </p:spTree>
    <p:extLst>
      <p:ext uri="{BB962C8B-B14F-4D97-AF65-F5344CB8AC3E}">
        <p14:creationId xmlns:p14="http://schemas.microsoft.com/office/powerpoint/2010/main" val="2157030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dirty="0"/>
          </a:p>
        </p:txBody>
      </p:sp>
    </p:spTree>
    <p:extLst>
      <p:ext uri="{BB962C8B-B14F-4D97-AF65-F5344CB8AC3E}">
        <p14:creationId xmlns:p14="http://schemas.microsoft.com/office/powerpoint/2010/main" val="2976837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dirty="0"/>
          </a:p>
        </p:txBody>
      </p:sp>
    </p:spTree>
    <p:extLst>
      <p:ext uri="{BB962C8B-B14F-4D97-AF65-F5344CB8AC3E}">
        <p14:creationId xmlns:p14="http://schemas.microsoft.com/office/powerpoint/2010/main" val="2970740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solidFill>
                <a:srgbClr val="000000"/>
              </a:solidFill>
              <a:latin typeface="Helvetica"/>
              <a:cs typeface="Helvetica"/>
            </a:endParaRPr>
          </a:p>
        </p:txBody>
      </p:sp>
    </p:spTree>
    <p:extLst>
      <p:ext uri="{BB962C8B-B14F-4D97-AF65-F5344CB8AC3E}">
        <p14:creationId xmlns:p14="http://schemas.microsoft.com/office/powerpoint/2010/main" val="2329833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90" cy="823914"/>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13"/>
          </p:nvPr>
        </p:nvSpPr>
        <p:spPr>
          <a:xfrm>
            <a:off x="6172200" y="1681163"/>
            <a:ext cx="5183188" cy="823914"/>
          </a:xfrm>
          <a:prstGeom prst="rect">
            <a:avLst/>
          </a:prstGeom>
        </p:spPr>
        <p:txBody>
          <a:bodyPr anchor="b"/>
          <a:lstStyle/>
          <a:p>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13"/>
          </p:nvPr>
        </p:nvSpPr>
        <p:spPr>
          <a:xfrm>
            <a:off x="839787" y="2057400"/>
            <a:ext cx="3932238" cy="3811588"/>
          </a:xfrm>
          <a:prstGeom prst="rect">
            <a:avLst/>
          </a:prstGeom>
        </p:spPr>
        <p:txBody>
          <a:bodyPr/>
          <a:lstStyle/>
          <a:p>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Title Text"/>
          <p:cNvSpPr txBox="1">
            <a:spLocks noGrp="1"/>
          </p:cNvSpPr>
          <p:nvPr>
            <p:ph type="title"/>
          </p:nvPr>
        </p:nvSpPr>
        <p:spPr>
          <a:prstGeom prst="rect">
            <a:avLst/>
          </a:prstGeom>
        </p:spPr>
        <p:txBody>
          <a:bodyPr/>
          <a:lstStyle/>
          <a:p>
            <a:r>
              <a:t>Title Text</a:t>
            </a:r>
          </a:p>
        </p:txBody>
      </p:sp>
      <p:sp>
        <p:nvSpPr>
          <p:cNvPr id="9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Title Text"/>
          <p:cNvSpPr txBox="1">
            <a:spLocks noGrp="1"/>
          </p:cNvSpPr>
          <p:nvPr>
            <p:ph type="title"/>
          </p:nvPr>
        </p:nvSpPr>
        <p:spPr>
          <a:xfrm>
            <a:off x="8724900" y="365125"/>
            <a:ext cx="2628900" cy="5811838"/>
          </a:xfrm>
          <a:prstGeom prst="rect">
            <a:avLst/>
          </a:prstGeom>
        </p:spPr>
        <p:txBody>
          <a:bodyPr/>
          <a:lstStyle/>
          <a:p>
            <a:r>
              <a:t>Title Text</a:t>
            </a:r>
          </a:p>
        </p:txBody>
      </p:sp>
      <p:sp>
        <p:nvSpPr>
          <p:cNvPr id="102" name="Body Level One…"/>
          <p:cNvSpPr txBox="1">
            <a:spLocks noGrp="1"/>
          </p:cNvSpPr>
          <p:nvPr>
            <p:ph type="body" idx="1"/>
          </p:nvPr>
        </p:nvSpPr>
        <p:spPr>
          <a:xfrm>
            <a:off x="838200" y="365125"/>
            <a:ext cx="7734300" cy="58118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8" y="6414761"/>
            <a:ext cx="258623" cy="248303"/>
          </a:xfrm>
          <a:prstGeom prst="rect">
            <a:avLst/>
          </a:prstGeom>
          <a:ln w="12700">
            <a:miter lim="400000"/>
          </a:ln>
        </p:spPr>
        <p:txBody>
          <a:bodyPr wrap="none" lIns="45718" tIns="45718" rIns="45718" bIns="45718" anchor="ctr">
            <a:spAutoFit/>
          </a:bodyPr>
          <a:lstStyle>
            <a:lvl1pPr algn="r">
              <a:defRPr sz="1200">
                <a:solidFill>
                  <a:srgbClr val="888888"/>
                </a:solidFill>
                <a:latin typeface="+mn-lt"/>
                <a:ea typeface="+mn-ea"/>
                <a:cs typeface="+mn-cs"/>
                <a:sym typeface="Calibri"/>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6" r:id="rId3"/>
    <p:sldLayoutId id="2147483658" r:id="rId4"/>
    <p:sldLayoutId id="2147483659" r:id="rId5"/>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smartsurvey.co.uk/s/LU56IE/"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justonenorfolk.nhs.uk/emotional-health/"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6" name="CYPMH Logo-01.png">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9203" y="934002"/>
            <a:ext cx="2579722" cy="1010545"/>
          </a:xfrm>
          <a:prstGeom prst="rect">
            <a:avLst/>
          </a:prstGeom>
          <a:ln w="12700">
            <a:miter lim="400000"/>
          </a:ln>
        </p:spPr>
      </p:pic>
      <p:sp>
        <p:nvSpPr>
          <p:cNvPr id="12" name="Circle">
            <a:extLst>
              <a:ext uri="{FF2B5EF4-FFF2-40B4-BE49-F238E27FC236}">
                <a16:creationId xmlns:a16="http://schemas.microsoft.com/office/drawing/2014/main" id="{DB18CB0D-0DA4-4F79-B23B-67C0A12BB78C}"/>
              </a:ext>
              <a:ext uri="{C183D7F6-B498-43B3-948B-1728B52AA6E4}">
                <adec:decorative xmlns:adec="http://schemas.microsoft.com/office/drawing/2017/decorative" val="1"/>
              </a:ext>
            </a:extLst>
          </p:cNvPr>
          <p:cNvSpPr/>
          <p:nvPr/>
        </p:nvSpPr>
        <p:spPr>
          <a:xfrm>
            <a:off x="10292874" y="2179566"/>
            <a:ext cx="5821862" cy="5821861"/>
          </a:xfrm>
          <a:prstGeom prst="ellipse">
            <a:avLst/>
          </a:prstGeom>
          <a:solidFill>
            <a:srgbClr val="DB2B6F">
              <a:alpha val="85501"/>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10" name="Circle">
            <a:extLst>
              <a:ext uri="{FF2B5EF4-FFF2-40B4-BE49-F238E27FC236}">
                <a16:creationId xmlns:a16="http://schemas.microsoft.com/office/drawing/2014/main" id="{831080C2-6C9C-4168-B102-52D8CC31858B}"/>
              </a:ext>
              <a:ext uri="{C183D7F6-B498-43B3-948B-1728B52AA6E4}">
                <adec:decorative xmlns:adec="http://schemas.microsoft.com/office/drawing/2017/decorative" val="1"/>
              </a:ext>
            </a:extLst>
          </p:cNvPr>
          <p:cNvSpPr/>
          <p:nvPr/>
        </p:nvSpPr>
        <p:spPr>
          <a:xfrm>
            <a:off x="-1537561" y="5360632"/>
            <a:ext cx="4058600" cy="4064003"/>
          </a:xfrm>
          <a:prstGeom prst="ellipse">
            <a:avLst/>
          </a:prstGeom>
          <a:solidFill>
            <a:srgbClr val="35A0CD">
              <a:alpha val="85420"/>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11" name="Circle">
            <a:extLst>
              <a:ext uri="{FF2B5EF4-FFF2-40B4-BE49-F238E27FC236}">
                <a16:creationId xmlns:a16="http://schemas.microsoft.com/office/drawing/2014/main" id="{34BD6392-3886-49B1-B60D-59F0F97C2D3B}"/>
              </a:ext>
              <a:ext uri="{C183D7F6-B498-43B3-948B-1728B52AA6E4}">
                <adec:decorative xmlns:adec="http://schemas.microsoft.com/office/drawing/2017/decorative" val="1"/>
              </a:ext>
            </a:extLst>
          </p:cNvPr>
          <p:cNvSpPr/>
          <p:nvPr/>
        </p:nvSpPr>
        <p:spPr>
          <a:xfrm>
            <a:off x="-625285" y="-5401307"/>
            <a:ext cx="5821862" cy="5821861"/>
          </a:xfrm>
          <a:prstGeom prst="ellipse">
            <a:avLst/>
          </a:prstGeom>
          <a:solidFill>
            <a:srgbClr val="DB2B6F">
              <a:alpha val="85501"/>
            </a:srgbClr>
          </a:solidFill>
          <a:ln w="12700">
            <a:miter lim="400000"/>
          </a:ln>
        </p:spPr>
        <p:txBody>
          <a:bodyPr lIns="45718" tIns="45718" rIns="45718" bIns="45718" anchor="ctr"/>
          <a:lstStyle/>
          <a:p>
            <a:pPr>
              <a:defRPr>
                <a:latin typeface="+mn-lt"/>
                <a:ea typeface="+mn-ea"/>
                <a:cs typeface="+mn-cs"/>
                <a:sym typeface="Calibri"/>
              </a:defRPr>
            </a:pPr>
            <a:endParaRPr/>
          </a:p>
        </p:txBody>
      </p:sp>
      <p:grpSp>
        <p:nvGrpSpPr>
          <p:cNvPr id="6" name="Group 5">
            <a:extLst>
              <a:ext uri="{FF2B5EF4-FFF2-40B4-BE49-F238E27FC236}">
                <a16:creationId xmlns:a16="http://schemas.microsoft.com/office/drawing/2014/main" id="{A19121B5-A301-4F11-A78D-24FDA705DC1E}"/>
              </a:ext>
              <a:ext uri="{C183D7F6-B498-43B3-948B-1728B52AA6E4}">
                <adec:decorative xmlns:adec="http://schemas.microsoft.com/office/drawing/2017/decorative" val="1"/>
              </a:ext>
            </a:extLst>
          </p:cNvPr>
          <p:cNvGrpSpPr/>
          <p:nvPr/>
        </p:nvGrpSpPr>
        <p:grpSpPr>
          <a:xfrm>
            <a:off x="8034198" y="462096"/>
            <a:ext cx="4058599" cy="4064002"/>
            <a:chOff x="7738840" y="-212540"/>
            <a:chExt cx="4058599" cy="4064002"/>
          </a:xfrm>
        </p:grpSpPr>
        <p:sp>
          <p:nvSpPr>
            <p:cNvPr id="13" name="Circle">
              <a:extLst>
                <a:ext uri="{FF2B5EF4-FFF2-40B4-BE49-F238E27FC236}">
                  <a16:creationId xmlns:a16="http://schemas.microsoft.com/office/drawing/2014/main" id="{F7345E78-00E5-4C78-8158-B071E0734EEB}"/>
                </a:ext>
              </a:extLst>
            </p:cNvPr>
            <p:cNvSpPr/>
            <p:nvPr/>
          </p:nvSpPr>
          <p:spPr>
            <a:xfrm>
              <a:off x="7738840" y="-212540"/>
              <a:ext cx="4058599" cy="4064002"/>
            </a:xfrm>
            <a:prstGeom prst="ellipse">
              <a:avLst/>
            </a:prstGeom>
            <a:solidFill>
              <a:srgbClr val="35A0CD">
                <a:alpha val="85420"/>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2" name="TextBox 1">
              <a:extLst>
                <a:ext uri="{FF2B5EF4-FFF2-40B4-BE49-F238E27FC236}">
                  <a16:creationId xmlns:a16="http://schemas.microsoft.com/office/drawing/2014/main" id="{4227B849-80D9-F96B-3FD2-AA7045BA9427}"/>
                </a:ext>
              </a:extLst>
            </p:cNvPr>
            <p:cNvSpPr txBox="1"/>
            <p:nvPr/>
          </p:nvSpPr>
          <p:spPr>
            <a:xfrm>
              <a:off x="8448244" y="1610218"/>
              <a:ext cx="2639790" cy="5847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fromWordArt="0" anchor="t" anchorCtr="0" forceAA="0" compatLnSpc="1">
              <a:prstTxWarp prst="textNoShape">
                <a:avLst/>
              </a:prstTxWarp>
              <a:spAutoFit/>
            </a:bodyPr>
            <a:lstStyle/>
            <a:p>
              <a:endParaRPr kumimoji="0" lang="en-GB" sz="3200" b="0" i="0" u="none" strike="noStrike" cap="none" spc="0" normalizeH="0" baseline="0">
                <a:ln>
                  <a:noFill/>
                </a:ln>
                <a:solidFill>
                  <a:schemeClr val="bg1"/>
                </a:solidFill>
                <a:effectLst/>
                <a:uFillTx/>
                <a:latin typeface="+mj-lt"/>
                <a:ea typeface="+mj-ea"/>
                <a:cs typeface="+mj-cs"/>
                <a:sym typeface="Helvetica"/>
              </a:endParaRPr>
            </a:p>
          </p:txBody>
        </p:sp>
      </p:grpSp>
      <p:sp>
        <p:nvSpPr>
          <p:cNvPr id="14" name="Circle">
            <a:extLst>
              <a:ext uri="{FF2B5EF4-FFF2-40B4-BE49-F238E27FC236}">
                <a16:creationId xmlns:a16="http://schemas.microsoft.com/office/drawing/2014/main" id="{91AB60FC-6B08-4FE5-9E11-D2AB47F78698}"/>
              </a:ext>
              <a:ext uri="{C183D7F6-B498-43B3-948B-1728B52AA6E4}">
                <adec:decorative xmlns:adec="http://schemas.microsoft.com/office/drawing/2017/decorative" val="1"/>
              </a:ext>
            </a:extLst>
          </p:cNvPr>
          <p:cNvSpPr/>
          <p:nvPr/>
        </p:nvSpPr>
        <p:spPr>
          <a:xfrm>
            <a:off x="8034200" y="3585444"/>
            <a:ext cx="3497456" cy="3449537"/>
          </a:xfrm>
          <a:prstGeom prst="ellipse">
            <a:avLst/>
          </a:prstGeom>
          <a:solidFill>
            <a:srgbClr val="201F4B">
              <a:alpha val="82602"/>
            </a:srgbClr>
          </a:solidFill>
          <a:ln w="12700">
            <a:miter lim="400000"/>
          </a:ln>
        </p:spPr>
        <p:txBody>
          <a:bodyPr lIns="45718" tIns="45718" rIns="45718" bIns="45718" anchor="ctr"/>
          <a:lstStyle/>
          <a:p>
            <a:pPr>
              <a:defRPr>
                <a:latin typeface="+mn-lt"/>
                <a:ea typeface="+mn-ea"/>
                <a:cs typeface="+mn-cs"/>
                <a:sym typeface="Calibri"/>
              </a:defRPr>
            </a:pPr>
            <a:endParaRPr/>
          </a:p>
        </p:txBody>
      </p:sp>
      <p:pic>
        <p:nvPicPr>
          <p:cNvPr id="4" name="Picture 3">
            <a:extLst>
              <a:ext uri="{FF2B5EF4-FFF2-40B4-BE49-F238E27FC236}">
                <a16:creationId xmlns:a16="http://schemas.microsoft.com/office/drawing/2014/main" id="{4AF49917-1564-32C5-EC2F-91FB282E63A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967010" y="-154732"/>
            <a:ext cx="5173164" cy="1684286"/>
          </a:xfrm>
          <a:prstGeom prst="rect">
            <a:avLst/>
          </a:prstGeom>
        </p:spPr>
      </p:pic>
      <p:sp>
        <p:nvSpPr>
          <p:cNvPr id="7" name="Title 6">
            <a:extLst>
              <a:ext uri="{FF2B5EF4-FFF2-40B4-BE49-F238E27FC236}">
                <a16:creationId xmlns:a16="http://schemas.microsoft.com/office/drawing/2014/main" id="{229EA67B-325E-16B8-2516-60584A5E8389}"/>
              </a:ext>
            </a:extLst>
          </p:cNvPr>
          <p:cNvSpPr txBox="1">
            <a:spLocks noGrp="1"/>
          </p:cNvSpPr>
          <p:nvPr>
            <p:ph type="title" idx="4294967295"/>
          </p:nvPr>
        </p:nvSpPr>
        <p:spPr>
          <a:xfrm>
            <a:off x="304082" y="2954014"/>
            <a:ext cx="7730116" cy="1797415"/>
          </a:xfrm>
          <a:prstGeom prst="rect">
            <a:avLst/>
          </a:prstGeom>
          <a:noFill/>
          <a:ln w="12700" cap="flat">
            <a:noFill/>
            <a:prstDash/>
            <a:miter lim="400000"/>
          </a:ln>
          <a:effectLst/>
          <a:sp3d/>
        </p:spPr>
        <p:style>
          <a:lnRef idx="0">
            <a:scrgbClr r="0" g="0" b="0"/>
          </a:lnRef>
          <a:fillRef idx="0">
            <a:scrgbClr r="0" g="0" b="0"/>
          </a:fillRef>
          <a:effectRef idx="0">
            <a:scrgbClr r="0" g="0" b="0"/>
          </a:effectRef>
          <a:fontRef idx="none"/>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90000"/>
              </a:lnSpc>
              <a:spcBef>
                <a:spcPct val="0"/>
              </a:spcBef>
              <a:spcAft>
                <a:spcPts val="600"/>
              </a:spcAft>
              <a:buClrTx/>
              <a:buSzTx/>
              <a:buFontTx/>
              <a:buNone/>
              <a:tabLst/>
              <a:defRPr sz="6600" b="1">
                <a:solidFill>
                  <a:srgbClr val="1A304A"/>
                </a:solidFill>
              </a:defRPr>
            </a:pPr>
            <a:r>
              <a:rPr kumimoji="0" lang="en-US"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sym typeface="Helvetica"/>
              </a:rPr>
              <a:t>Digital Services for Children and Young People's Mental Health</a:t>
            </a:r>
          </a:p>
          <a:p>
            <a:pPr marL="0" marR="0" lvl="0" indent="0" algn="l" defTabSz="914400" rtl="0" eaLnBrk="1" fontAlgn="auto" latinLnBrk="0" hangingPunct="1">
              <a:lnSpc>
                <a:spcPct val="90000"/>
              </a:lnSpc>
              <a:spcBef>
                <a:spcPct val="0"/>
              </a:spcBef>
              <a:spcAft>
                <a:spcPts val="600"/>
              </a:spcAft>
              <a:buClrTx/>
              <a:buSzTx/>
              <a:buFontTx/>
              <a:buNone/>
              <a:tabLst/>
              <a:defRPr sz="6600" b="1">
                <a:solidFill>
                  <a:srgbClr val="1A304A"/>
                </a:solidFill>
              </a:defRPr>
            </a:pPr>
            <a:endParaRPr kumimoji="0" lang="en-US"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sym typeface="Helvetica"/>
            </a:endParaRPr>
          </a:p>
          <a:p>
            <a:pPr marL="0" marR="0" lvl="0" indent="0" algn="l" defTabSz="914400" rtl="0" eaLnBrk="1" fontAlgn="auto" latinLnBrk="0" hangingPunct="1">
              <a:lnSpc>
                <a:spcPct val="90000"/>
              </a:lnSpc>
              <a:spcBef>
                <a:spcPct val="0"/>
              </a:spcBef>
              <a:spcAft>
                <a:spcPts val="600"/>
              </a:spcAft>
              <a:buClrTx/>
              <a:buSzTx/>
              <a:buFontTx/>
              <a:buNone/>
              <a:tabLst/>
              <a:defRPr sz="6600" b="1">
                <a:solidFill>
                  <a:srgbClr val="1A304A"/>
                </a:solidFill>
              </a:defRPr>
            </a:pPr>
            <a:r>
              <a:rPr kumimoji="0" lang="en-US"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sym typeface="Helvetica"/>
              </a:rPr>
              <a:t>Survey Guidance</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ircle">
            <a:extLst>
              <a:ext uri="{FF2B5EF4-FFF2-40B4-BE49-F238E27FC236}">
                <a16:creationId xmlns:a16="http://schemas.microsoft.com/office/drawing/2014/main" id="{34BD6392-3886-49B1-B60D-59F0F97C2D3B}"/>
              </a:ext>
              <a:ext uri="{C183D7F6-B498-43B3-948B-1728B52AA6E4}">
                <adec:decorative xmlns:adec="http://schemas.microsoft.com/office/drawing/2017/decorative" val="1"/>
              </a:ext>
            </a:extLst>
          </p:cNvPr>
          <p:cNvSpPr/>
          <p:nvPr/>
        </p:nvSpPr>
        <p:spPr>
          <a:xfrm>
            <a:off x="-5114910" y="-103592"/>
            <a:ext cx="5821862" cy="5821861"/>
          </a:xfrm>
          <a:prstGeom prst="ellipse">
            <a:avLst/>
          </a:prstGeom>
          <a:solidFill>
            <a:srgbClr val="DB2B6F">
              <a:alpha val="85501"/>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10" name="Circle">
            <a:extLst>
              <a:ext uri="{FF2B5EF4-FFF2-40B4-BE49-F238E27FC236}">
                <a16:creationId xmlns:a16="http://schemas.microsoft.com/office/drawing/2014/main" id="{831080C2-6C9C-4168-B102-52D8CC31858B}"/>
              </a:ext>
              <a:ext uri="{C183D7F6-B498-43B3-948B-1728B52AA6E4}">
                <adec:decorative xmlns:adec="http://schemas.microsoft.com/office/drawing/2017/decorative" val="1"/>
              </a:ext>
            </a:extLst>
          </p:cNvPr>
          <p:cNvSpPr/>
          <p:nvPr/>
        </p:nvSpPr>
        <p:spPr>
          <a:xfrm>
            <a:off x="2602950" y="6137182"/>
            <a:ext cx="4058600" cy="4064003"/>
          </a:xfrm>
          <a:prstGeom prst="ellipse">
            <a:avLst/>
          </a:prstGeom>
          <a:solidFill>
            <a:srgbClr val="35A0CD">
              <a:alpha val="85420"/>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14" name="Circle">
            <a:extLst>
              <a:ext uri="{FF2B5EF4-FFF2-40B4-BE49-F238E27FC236}">
                <a16:creationId xmlns:a16="http://schemas.microsoft.com/office/drawing/2014/main" id="{91AB60FC-6B08-4FE5-9E11-D2AB47F78698}"/>
              </a:ext>
              <a:ext uri="{C183D7F6-B498-43B3-948B-1728B52AA6E4}">
                <adec:decorative xmlns:adec="http://schemas.microsoft.com/office/drawing/2017/decorative" val="1"/>
              </a:ext>
            </a:extLst>
          </p:cNvPr>
          <p:cNvSpPr/>
          <p:nvPr/>
        </p:nvSpPr>
        <p:spPr>
          <a:xfrm>
            <a:off x="11135758" y="1496516"/>
            <a:ext cx="3497456" cy="3449537"/>
          </a:xfrm>
          <a:prstGeom prst="ellipse">
            <a:avLst/>
          </a:prstGeom>
          <a:solidFill>
            <a:srgbClr val="201F4B">
              <a:alpha val="82602"/>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3" name="Title 2">
            <a:extLst>
              <a:ext uri="{FF2B5EF4-FFF2-40B4-BE49-F238E27FC236}">
                <a16:creationId xmlns:a16="http://schemas.microsoft.com/office/drawing/2014/main" id="{D1F8AE18-0385-B8DF-83B6-766A7C4B889E}"/>
              </a:ext>
            </a:extLst>
          </p:cNvPr>
          <p:cNvSpPr txBox="1">
            <a:spLocks noGrp="1"/>
          </p:cNvSpPr>
          <p:nvPr>
            <p:ph type="title" idx="4294967295"/>
          </p:nvPr>
        </p:nvSpPr>
        <p:spPr>
          <a:xfrm>
            <a:off x="706952" y="593113"/>
            <a:ext cx="9873204" cy="480131"/>
          </a:xfrm>
          <a:prstGeom prst="rect">
            <a:avLst/>
          </a:prstGeom>
          <a:noFill/>
          <a:ln w="12700" cap="flat">
            <a:noFill/>
            <a:prstDash/>
            <a:miter lim="400000"/>
          </a:ln>
          <a:effectLst/>
          <a:sp3d/>
        </p:spPr>
        <p:style>
          <a:lnRef idx="0">
            <a:scrgbClr r="0" g="0" b="0"/>
          </a:lnRef>
          <a:fillRef idx="0">
            <a:scrgbClr r="0" g="0" b="0"/>
          </a:fillRef>
          <a:effectRef idx="0">
            <a:scrgbClr r="0" g="0" b="0"/>
          </a:effectRef>
          <a:fontRef idx="none"/>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90000"/>
              </a:lnSpc>
              <a:spcBef>
                <a:spcPct val="0"/>
              </a:spcBef>
              <a:spcAft>
                <a:spcPts val="600"/>
              </a:spcAft>
              <a:buClrTx/>
              <a:buSzTx/>
              <a:buFontTx/>
              <a:buNone/>
              <a:tabLst/>
              <a:defRPr sz="4900" b="1">
                <a:solidFill>
                  <a:srgbClr val="FFFFFF"/>
                </a:solidFill>
              </a:defRPr>
            </a:pPr>
            <a:r>
              <a:rPr kumimoji="0" lang="en-US"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sym typeface="Helvetica"/>
              </a:rPr>
              <a:t>Who is asking you these questions?</a:t>
            </a:r>
          </a:p>
        </p:txBody>
      </p:sp>
      <p:sp>
        <p:nvSpPr>
          <p:cNvPr id="4" name="Contents…">
            <a:extLst>
              <a:ext uri="{FF2B5EF4-FFF2-40B4-BE49-F238E27FC236}">
                <a16:creationId xmlns:a16="http://schemas.microsoft.com/office/drawing/2014/main" id="{0052AA35-A5AC-8DA2-35D1-9FF7A9E68382}"/>
              </a:ext>
            </a:extLst>
          </p:cNvPr>
          <p:cNvSpPr txBox="1"/>
          <p:nvPr/>
        </p:nvSpPr>
        <p:spPr>
          <a:xfrm>
            <a:off x="892387" y="1284412"/>
            <a:ext cx="10281046" cy="419252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vert="horz" lIns="91440" tIns="45720" rIns="91440" bIns="45720" rtlCol="0" anchor="t">
            <a:noAutofit/>
          </a:bodyPr>
          <a:lstStyle/>
          <a:p>
            <a:pPr marL="400050" indent="-228600" hangingPunct="1">
              <a:lnSpc>
                <a:spcPct val="90000"/>
              </a:lnSpc>
              <a:buFont typeface="Arial" panose="020B0604020202020204" pitchFamily="34" charset="0"/>
              <a:buChar char="•"/>
            </a:pPr>
            <a:r>
              <a:rPr lang="en-US" sz="2000" kern="1200" dirty="0">
                <a:solidFill>
                  <a:schemeClr val="tx1"/>
                </a:solidFill>
                <a:effectLst/>
                <a:latin typeface="Arial" panose="020B0604020202020204" pitchFamily="34" charset="0"/>
                <a:cs typeface="Arial" panose="020B0604020202020204" pitchFamily="34" charset="0"/>
              </a:rPr>
              <a:t>We are the </a:t>
            </a:r>
            <a:r>
              <a:rPr lang="en-US" sz="2000" kern="1200" dirty="0">
                <a:solidFill>
                  <a:schemeClr val="tx1"/>
                </a:solidFill>
                <a:latin typeface="Arial" panose="020B0604020202020204" pitchFamily="34" charset="0"/>
                <a:cs typeface="Arial" panose="020B0604020202020204" pitchFamily="34" charset="0"/>
              </a:rPr>
              <a:t>NHS Norfolk and Waveney Integrated Care Board</a:t>
            </a:r>
          </a:p>
          <a:p>
            <a:pPr marL="285750" indent="-228600" hangingPunct="1">
              <a:lnSpc>
                <a:spcPct val="90000"/>
              </a:lnSpc>
              <a:buFont typeface="Arial" panose="020B0604020202020204" pitchFamily="34" charset="0"/>
              <a:buChar char="•"/>
            </a:pPr>
            <a:endParaRPr lang="en-US" sz="2000" kern="1200" dirty="0">
              <a:solidFill>
                <a:schemeClr val="tx1"/>
              </a:solidFill>
              <a:effectLst/>
              <a:latin typeface="Arial" panose="020B0604020202020204" pitchFamily="34" charset="0"/>
              <a:cs typeface="Arial" panose="020B0604020202020204" pitchFamily="34" charset="0"/>
            </a:endParaRPr>
          </a:p>
          <a:p>
            <a:pPr marL="400050" indent="-228600" hangingPunct="1">
              <a:lnSpc>
                <a:spcPct val="90000"/>
              </a:lnSpc>
              <a:spcAft>
                <a:spcPts val="800"/>
              </a:spcAft>
              <a:buFont typeface="Arial" panose="020B0604020202020204" pitchFamily="34" charset="0"/>
              <a:buChar char="•"/>
            </a:pPr>
            <a:r>
              <a:rPr lang="en-US" sz="2000" kern="1200" dirty="0">
                <a:solidFill>
                  <a:schemeClr val="tx1"/>
                </a:solidFill>
                <a:effectLst/>
                <a:latin typeface="Arial" panose="020B0604020202020204" pitchFamily="34" charset="0"/>
                <a:cs typeface="Arial" panose="020B0604020202020204" pitchFamily="34" charset="0"/>
              </a:rPr>
              <a:t>An Integrated Care Board (ICB) is a statutory NHS organisation which is responsible for developing </a:t>
            </a:r>
            <a:r>
              <a:rPr lang="en-US" sz="2000" kern="1200" dirty="0">
                <a:solidFill>
                  <a:schemeClr val="tx1"/>
                </a:solidFill>
                <a:latin typeface="Arial" panose="020B0604020202020204" pitchFamily="34" charset="0"/>
                <a:cs typeface="Arial" panose="020B0604020202020204" pitchFamily="34" charset="0"/>
              </a:rPr>
              <a:t>and planning to meet</a:t>
            </a:r>
            <a:r>
              <a:rPr lang="en-US" sz="2000" kern="1200" dirty="0">
                <a:solidFill>
                  <a:schemeClr val="tx1"/>
                </a:solidFill>
                <a:effectLst/>
                <a:latin typeface="Arial" panose="020B0604020202020204" pitchFamily="34" charset="0"/>
                <a:cs typeface="Arial" panose="020B0604020202020204" pitchFamily="34" charset="0"/>
              </a:rPr>
              <a:t> the health needs of the population, managing the NHS budget and arranging for the provision of health services in a geographical area. In this case, the area is Norfolk and Waveney (part of Suffolk)</a:t>
            </a:r>
          </a:p>
          <a:p>
            <a:pPr marL="400050" indent="-228600" hangingPunct="1">
              <a:lnSpc>
                <a:spcPct val="90000"/>
              </a:lnSpc>
              <a:spcAft>
                <a:spcPts val="800"/>
              </a:spcAft>
              <a:buFont typeface="Arial" panose="020B0604020202020204" pitchFamily="34" charset="0"/>
              <a:buChar char="•"/>
            </a:pPr>
            <a:r>
              <a:rPr lang="en-US" sz="2000" kern="1200" dirty="0">
                <a:solidFill>
                  <a:schemeClr val="tx1"/>
                </a:solidFill>
                <a:latin typeface="Arial" panose="020B0604020202020204" pitchFamily="34" charset="0"/>
                <a:cs typeface="Arial" panose="020B0604020202020204" pitchFamily="34" charset="0"/>
              </a:rPr>
              <a:t>W</a:t>
            </a:r>
            <a:r>
              <a:rPr lang="en-US" sz="2000" kern="1200" dirty="0">
                <a:solidFill>
                  <a:schemeClr val="tx1"/>
                </a:solidFill>
                <a:effectLst/>
                <a:latin typeface="Arial" panose="020B0604020202020204" pitchFamily="34" charset="0"/>
                <a:cs typeface="Arial" panose="020B0604020202020204" pitchFamily="34" charset="0"/>
              </a:rPr>
              <a:t>hatever you share with us will help us make decisions about what</a:t>
            </a:r>
            <a:r>
              <a:rPr lang="en-US" sz="2000" kern="1200" dirty="0">
                <a:solidFill>
                  <a:schemeClr val="tx1"/>
                </a:solidFill>
                <a:latin typeface="Arial" panose="020B0604020202020204" pitchFamily="34" charset="0"/>
                <a:cs typeface="Arial" panose="020B0604020202020204" pitchFamily="34" charset="0"/>
              </a:rPr>
              <a:t> services</a:t>
            </a:r>
            <a:r>
              <a:rPr lang="en-US" sz="2000" kern="1200" dirty="0">
                <a:solidFill>
                  <a:schemeClr val="tx1"/>
                </a:solidFill>
                <a:effectLst/>
                <a:latin typeface="Arial" panose="020B0604020202020204" pitchFamily="34" charset="0"/>
                <a:cs typeface="Arial" panose="020B0604020202020204" pitchFamily="34" charset="0"/>
              </a:rPr>
              <a:t> to offer </a:t>
            </a:r>
            <a:r>
              <a:rPr lang="en-US" sz="2000" kern="1200" dirty="0">
                <a:solidFill>
                  <a:schemeClr val="tx1"/>
                </a:solidFill>
                <a:latin typeface="Arial" panose="020B0604020202020204" pitchFamily="34" charset="0"/>
                <a:cs typeface="Arial" panose="020B0604020202020204" pitchFamily="34" charset="0"/>
              </a:rPr>
              <a:t>that you can use</a:t>
            </a:r>
            <a:r>
              <a:rPr lang="en-US" sz="2000" kern="1200" dirty="0">
                <a:solidFill>
                  <a:schemeClr val="tx1"/>
                </a:solidFill>
                <a:effectLst/>
                <a:latin typeface="Arial" panose="020B0604020202020204" pitchFamily="34" charset="0"/>
                <a:cs typeface="Arial" panose="020B0604020202020204" pitchFamily="34" charset="0"/>
              </a:rPr>
              <a:t> on your phone or a </a:t>
            </a:r>
            <a:r>
              <a:rPr lang="en-US" sz="2000" kern="1200" dirty="0">
                <a:solidFill>
                  <a:schemeClr val="tx1"/>
                </a:solidFill>
                <a:latin typeface="Arial" panose="020B0604020202020204" pitchFamily="34" charset="0"/>
                <a:cs typeface="Arial" panose="020B0604020202020204" pitchFamily="34" charset="0"/>
              </a:rPr>
              <a:t>tablet or laptop</a:t>
            </a:r>
            <a:r>
              <a:rPr lang="en-US" sz="2000" kern="1200" dirty="0">
                <a:solidFill>
                  <a:schemeClr val="tx1"/>
                </a:solidFill>
                <a:effectLst/>
                <a:latin typeface="Arial" panose="020B0604020202020204" pitchFamily="34" charset="0"/>
                <a:cs typeface="Arial" panose="020B0604020202020204" pitchFamily="34" charset="0"/>
              </a:rPr>
              <a:t> to help you with your </a:t>
            </a:r>
            <a:r>
              <a:rPr lang="en-US" sz="2000" kern="1200" dirty="0">
                <a:solidFill>
                  <a:schemeClr val="tx1"/>
                </a:solidFill>
                <a:latin typeface="Arial" panose="020B0604020202020204" pitchFamily="34" charset="0"/>
                <a:cs typeface="Arial" panose="020B0604020202020204" pitchFamily="34" charset="0"/>
              </a:rPr>
              <a:t>feelings</a:t>
            </a:r>
            <a:r>
              <a:rPr lang="en-US" sz="2000" kern="1200" dirty="0">
                <a:solidFill>
                  <a:schemeClr val="tx1"/>
                </a:solidFill>
                <a:effectLst/>
                <a:latin typeface="Arial" panose="020B0604020202020204" pitchFamily="34" charset="0"/>
                <a:cs typeface="Arial" panose="020B0604020202020204" pitchFamily="34" charset="0"/>
              </a:rPr>
              <a:t> and mental health</a:t>
            </a:r>
            <a:r>
              <a:rPr lang="en-US" sz="2000" kern="1200" dirty="0">
                <a:solidFill>
                  <a:schemeClr val="tx1"/>
                </a:solidFill>
                <a:latin typeface="Arial" panose="020B0604020202020204" pitchFamily="34" charset="0"/>
                <a:cs typeface="Arial" panose="020B0604020202020204" pitchFamily="34" charset="0"/>
              </a:rPr>
              <a:t> </a:t>
            </a:r>
            <a:endParaRPr lang="en-US" sz="2000" kern="1200" dirty="0">
              <a:solidFill>
                <a:schemeClr val="tx1"/>
              </a:solidFill>
              <a:effectLst/>
              <a:latin typeface="Arial" panose="020B0604020202020204" pitchFamily="34" charset="0"/>
              <a:cs typeface="Arial" panose="020B0604020202020204" pitchFamily="34" charset="0"/>
            </a:endParaRPr>
          </a:p>
          <a:p>
            <a:pPr marL="400050" indent="-228600" hangingPunct="1">
              <a:lnSpc>
                <a:spcPct val="90000"/>
              </a:lnSpc>
              <a:spcAft>
                <a:spcPts val="800"/>
              </a:spcAft>
              <a:buFont typeface="Arial" panose="020B0604020202020204" pitchFamily="34" charset="0"/>
              <a:buChar char="•"/>
            </a:pPr>
            <a:r>
              <a:rPr lang="en-US" sz="2000" kern="1200" dirty="0">
                <a:solidFill>
                  <a:schemeClr val="tx1"/>
                </a:solidFill>
                <a:latin typeface="Arial" panose="020B0604020202020204" pitchFamily="34" charset="0"/>
                <a:cs typeface="Arial" panose="020B0604020202020204" pitchFamily="34" charset="0"/>
              </a:rPr>
              <a:t>It does not matter if you have never used or heard of such things. Your opinion is still very important to us! </a:t>
            </a:r>
          </a:p>
          <a:p>
            <a:pPr marL="400050" indent="-228600" hangingPunct="1">
              <a:lnSpc>
                <a:spcPct val="90000"/>
              </a:lnSpc>
              <a:spcAft>
                <a:spcPts val="800"/>
              </a:spcAft>
              <a:buFont typeface="Arial" panose="020B0604020202020204" pitchFamily="34" charset="0"/>
              <a:buChar char="•"/>
            </a:pPr>
            <a:r>
              <a:rPr lang="en-US" sz="2000" kern="1200" dirty="0">
                <a:solidFill>
                  <a:schemeClr val="tx1"/>
                </a:solidFill>
                <a:latin typeface="Arial" panose="020B0604020202020204" pitchFamily="34" charset="0"/>
                <a:cs typeface="Arial" panose="020B0604020202020204" pitchFamily="34" charset="0"/>
              </a:rPr>
              <a:t>We will not ask for any information that could identify you</a:t>
            </a:r>
            <a:endParaRPr lang="en-US" sz="2000" kern="1200" dirty="0">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982936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ircle">
            <a:extLst>
              <a:ext uri="{FF2B5EF4-FFF2-40B4-BE49-F238E27FC236}">
                <a16:creationId xmlns:a16="http://schemas.microsoft.com/office/drawing/2014/main" id="{8C488CFF-41D7-4204-B31F-06019BE2D077}"/>
              </a:ext>
              <a:ext uri="{C183D7F6-B498-43B3-948B-1728B52AA6E4}">
                <adec:decorative xmlns:adec="http://schemas.microsoft.com/office/drawing/2017/decorative" val="1"/>
              </a:ext>
            </a:extLst>
          </p:cNvPr>
          <p:cNvSpPr/>
          <p:nvPr/>
        </p:nvSpPr>
        <p:spPr>
          <a:xfrm>
            <a:off x="9569662" y="4113915"/>
            <a:ext cx="5244675" cy="5150261"/>
          </a:xfrm>
          <a:prstGeom prst="ellipse">
            <a:avLst/>
          </a:prstGeom>
          <a:solidFill>
            <a:srgbClr val="201F4B">
              <a:alpha val="82602"/>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13" name="Circle">
            <a:extLst>
              <a:ext uri="{FF2B5EF4-FFF2-40B4-BE49-F238E27FC236}">
                <a16:creationId xmlns:a16="http://schemas.microsoft.com/office/drawing/2014/main" id="{6A42E8AF-41CE-4ABD-9FFA-52EB67AF4C46}"/>
              </a:ext>
              <a:ext uri="{C183D7F6-B498-43B3-948B-1728B52AA6E4}">
                <adec:decorative xmlns:adec="http://schemas.microsoft.com/office/drawing/2017/decorative" val="1"/>
              </a:ext>
            </a:extLst>
          </p:cNvPr>
          <p:cNvSpPr/>
          <p:nvPr/>
        </p:nvSpPr>
        <p:spPr>
          <a:xfrm>
            <a:off x="5153007" y="-2507166"/>
            <a:ext cx="3179194" cy="3140247"/>
          </a:xfrm>
          <a:prstGeom prst="ellipse">
            <a:avLst/>
          </a:prstGeom>
          <a:solidFill>
            <a:srgbClr val="DB2B6F">
              <a:alpha val="85501"/>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2" name="Title 1">
            <a:extLst>
              <a:ext uri="{FF2B5EF4-FFF2-40B4-BE49-F238E27FC236}">
                <a16:creationId xmlns:a16="http://schemas.microsoft.com/office/drawing/2014/main" id="{DBFB45EF-C7CD-4670-DAB9-285F655558C5}"/>
              </a:ext>
            </a:extLst>
          </p:cNvPr>
          <p:cNvSpPr txBox="1">
            <a:spLocks noGrp="1"/>
          </p:cNvSpPr>
          <p:nvPr>
            <p:ph type="title" idx="4294967295"/>
          </p:nvPr>
        </p:nvSpPr>
        <p:spPr>
          <a:xfrm>
            <a:off x="198685" y="399256"/>
            <a:ext cx="9298557" cy="814925"/>
          </a:xfrm>
          <a:prstGeom prst="rect">
            <a:avLst/>
          </a:prstGeom>
          <a:noFill/>
          <a:ln>
            <a:noFill/>
            <a:prstDash/>
          </a:ln>
          <a:effectLst/>
        </p:spPr>
        <p:style>
          <a:lnRef idx="0">
            <a:scrgbClr r="0" g="0" b="0"/>
          </a:lnRef>
          <a:fillRef idx="0">
            <a:scrgbClr r="0" g="0" b="0"/>
          </a:fillRef>
          <a:effectRef idx="0">
            <a:scrgbClr r="0" g="0" b="0"/>
          </a:effectRef>
          <a:fontRef idx="none"/>
        </p:style>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sz="4900" b="1">
                <a:solidFill>
                  <a:srgbClr val="FFFFFF"/>
                </a:solidFill>
              </a:defRPr>
            </a:pPr>
            <a:r>
              <a:rPr kumimoji="0" lang="en-US"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sym typeface="Helvetica"/>
              </a:rPr>
              <a:t>Why are we asking you these questions?</a:t>
            </a:r>
          </a:p>
        </p:txBody>
      </p:sp>
      <p:sp>
        <p:nvSpPr>
          <p:cNvPr id="3" name="Contents…">
            <a:extLst>
              <a:ext uri="{FF2B5EF4-FFF2-40B4-BE49-F238E27FC236}">
                <a16:creationId xmlns:a16="http://schemas.microsoft.com/office/drawing/2014/main" id="{81164725-0DAC-BEE8-1715-F43496F92D27}"/>
              </a:ext>
            </a:extLst>
          </p:cNvPr>
          <p:cNvSpPr txBox="1"/>
          <p:nvPr/>
        </p:nvSpPr>
        <p:spPr>
          <a:xfrm>
            <a:off x="424291" y="1234088"/>
            <a:ext cx="8338877" cy="4086512"/>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vert="horz" lIns="91440" tIns="45720" rIns="91440" bIns="45720" rtlCol="0" anchor="t">
            <a:noAutofit/>
          </a:bodyPr>
          <a:lstStyle/>
          <a:p>
            <a:pPr marL="342900" indent="-342900">
              <a:lnSpc>
                <a:spcPct val="107000"/>
              </a:lnSpc>
              <a:buFont typeface="Arial" panose="020B0604020202020204" pitchFamily="34" charset="0"/>
              <a:buChar char="•"/>
            </a:pPr>
            <a:endParaRPr lang="en-GB"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nSpc>
                <a:spcPct val="107000"/>
              </a:lnSpc>
            </a:pPr>
            <a:r>
              <a:rPr lang="en-US" sz="2000" dirty="0">
                <a:solidFill>
                  <a:schemeClr val="tx1"/>
                </a:solidFill>
                <a:latin typeface="Arial" panose="020B0604020202020204" pitchFamily="34" charset="0"/>
                <a:ea typeface="Calibri"/>
                <a:cs typeface="Arial" panose="020B0604020202020204" pitchFamily="34" charset="0"/>
              </a:rPr>
              <a:t>Your help is needed to make decisions about what services to offer that you can use on your phone or a tablet or laptop to help with your feelings and mental health.</a:t>
            </a:r>
            <a:r>
              <a:rPr lang="en-US" sz="2000" dirty="0">
                <a:latin typeface="Arial" panose="020B0604020202020204" pitchFamily="34" charset="0"/>
                <a:ea typeface="Calibri"/>
                <a:cs typeface="Arial" panose="020B0604020202020204" pitchFamily="34" charset="0"/>
              </a:rPr>
              <a:t> </a:t>
            </a:r>
          </a:p>
          <a:p>
            <a:pPr marL="342900" indent="-342900">
              <a:lnSpc>
                <a:spcPct val="107000"/>
              </a:lnSpc>
              <a:buFont typeface="Arial" panose="020B0604020202020204" pitchFamily="34" charset="0"/>
              <a:buChar char="•"/>
            </a:pPr>
            <a:endParaRPr lang="en-GB" sz="20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nSpc>
                <a:spcPct val="107000"/>
              </a:lnSpc>
            </a:pPr>
            <a:r>
              <a:rPr lang="en-GB" sz="2000" dirty="0">
                <a:solidFill>
                  <a:schemeClr val="tx1"/>
                </a:solidFill>
                <a:latin typeface="Arial" panose="020B0604020202020204" pitchFamily="34" charset="0"/>
                <a:ea typeface="Calibri"/>
                <a:cs typeface="Arial" panose="020B0604020202020204" pitchFamily="34" charset="0"/>
              </a:rPr>
              <a:t>We would like to hear </a:t>
            </a:r>
          </a:p>
          <a:p>
            <a:pPr marL="285750" indent="-285750">
              <a:buFont typeface="Arial"/>
              <a:buChar char="•"/>
            </a:pPr>
            <a:r>
              <a:rPr lang="en-GB" sz="2000" dirty="0">
                <a:solidFill>
                  <a:schemeClr val="tx1"/>
                </a:solidFill>
                <a:latin typeface="Arial" panose="020B0604020202020204" pitchFamily="34" charset="0"/>
                <a:ea typeface="Calibri"/>
                <a:cs typeface="Arial" panose="020B0604020202020204" pitchFamily="34" charset="0"/>
              </a:rPr>
              <a:t>if or how you are using these services </a:t>
            </a:r>
          </a:p>
          <a:p>
            <a:pPr marL="285750" indent="-285750">
              <a:buFont typeface="Arial"/>
              <a:buChar char="•"/>
            </a:pPr>
            <a:r>
              <a:rPr lang="en-GB" sz="2000" dirty="0">
                <a:solidFill>
                  <a:schemeClr val="tx1"/>
                </a:solidFill>
                <a:latin typeface="Arial" panose="020B0604020202020204" pitchFamily="34" charset="0"/>
                <a:ea typeface="Calibri"/>
                <a:cs typeface="Arial" panose="020B0604020202020204" pitchFamily="34" charset="0"/>
              </a:rPr>
              <a:t>what you find helpful and unhelpful about these services</a:t>
            </a:r>
          </a:p>
          <a:p>
            <a:pPr marL="285750" indent="-285750">
              <a:buFont typeface="Arial"/>
              <a:buChar char="•"/>
            </a:pPr>
            <a:r>
              <a:rPr lang="en-GB" sz="2000" dirty="0">
                <a:solidFill>
                  <a:schemeClr val="tx1"/>
                </a:solidFill>
                <a:latin typeface="Arial" panose="020B0604020202020204" pitchFamily="34" charset="0"/>
                <a:ea typeface="Calibri"/>
                <a:cs typeface="Arial" panose="020B0604020202020204" pitchFamily="34" charset="0"/>
              </a:rPr>
              <a:t>what makes it easy to use them and what gets in the way</a:t>
            </a:r>
          </a:p>
          <a:p>
            <a:pPr marL="285750" indent="-285750">
              <a:lnSpc>
                <a:spcPct val="107000"/>
              </a:lnSpc>
              <a:buFont typeface="Arial"/>
              <a:buChar char="•"/>
            </a:pPr>
            <a:endParaRPr lang="en-GB" sz="2000" dirty="0">
              <a:solidFill>
                <a:schemeClr val="tx1"/>
              </a:solidFill>
              <a:latin typeface="Arial" panose="020B0604020202020204" pitchFamily="34" charset="0"/>
              <a:cs typeface="Arial" panose="020B0604020202020204" pitchFamily="34" charset="0"/>
            </a:endParaRPr>
          </a:p>
          <a:p>
            <a:pPr marL="342900" indent="-342900">
              <a:lnSpc>
                <a:spcPct val="107000"/>
              </a:lnSpc>
              <a:buFont typeface="Arial" panose="020B0604020202020204" pitchFamily="34" charset="0"/>
              <a:buChar char="•"/>
            </a:pPr>
            <a:endParaRPr lang="en-GB" dirty="0">
              <a:latin typeface="Arial" panose="020B0604020202020204" pitchFamily="34" charset="0"/>
              <a:ea typeface="Calibri" panose="020F0502020204030204" pitchFamily="34" charset="0"/>
              <a:cs typeface="Arial" panose="020B0604020202020204" pitchFamily="34" charset="0"/>
            </a:endParaRPr>
          </a:p>
          <a:p>
            <a:pPr>
              <a:buFont typeface="Symbol" panose="020B0604020202020204" pitchFamily="34" charset="0"/>
              <a:buChar char="•"/>
            </a:pPr>
            <a:endParaRPr lang="en-GB" b="0" dirty="0">
              <a:effectLst/>
              <a:latin typeface="Arial"/>
              <a:ea typeface="Calibri" panose="020F0502020204030204" pitchFamily="34" charset="0"/>
              <a:cs typeface="Arial"/>
            </a:endParaRPr>
          </a:p>
          <a:p>
            <a:pPr marL="342900" indent="-342900">
              <a:lnSpc>
                <a:spcPct val="107000"/>
              </a:lnSpc>
              <a:buFont typeface="Arial" panose="020B0604020202020204" pitchFamily="34" charset="0"/>
              <a:buChar char="•"/>
            </a:pPr>
            <a:endParaRPr lang="en-GB"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buFont typeface="Arial" panose="020B0604020202020204" pitchFamily="34" charset="0"/>
              <a:buChar char="•"/>
            </a:pPr>
            <a:endParaRPr lang="en-GB"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 name="TextBox 3">
            <a:extLst>
              <a:ext uri="{FF2B5EF4-FFF2-40B4-BE49-F238E27FC236}">
                <a16:creationId xmlns:a16="http://schemas.microsoft.com/office/drawing/2014/main" id="{FB3123FE-B3CA-C224-6A37-E75D781F720C}"/>
              </a:ext>
            </a:extLst>
          </p:cNvPr>
          <p:cNvSpPr txBox="1"/>
          <p:nvPr/>
        </p:nvSpPr>
        <p:spPr>
          <a:xfrm>
            <a:off x="8763168" y="1287778"/>
            <a:ext cx="3036277" cy="17543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fromWordArt="0" anchor="t" anchorCtr="0" forceAA="0" compatLnSpc="1">
            <a:prstTxWarp prst="textNoShape">
              <a:avLst/>
            </a:prstTxWarp>
            <a:spAutoFit/>
          </a:bodyPr>
          <a:lstStyle/>
          <a:p>
            <a:r>
              <a:rPr lang="en-GB" b="1" dirty="0">
                <a:solidFill>
                  <a:schemeClr val="accent1"/>
                </a:solidFill>
                <a:latin typeface="Arial" panose="020B0604020202020204" pitchFamily="34" charset="0"/>
                <a:cs typeface="Arial" panose="020B0604020202020204" pitchFamily="34" charset="0"/>
              </a:rPr>
              <a:t>MENTAL HEALTH </a:t>
            </a:r>
            <a:r>
              <a:rPr lang="en-GB" dirty="0">
                <a:solidFill>
                  <a:schemeClr val="accent1"/>
                </a:solidFill>
                <a:latin typeface="Arial" panose="020B0604020202020204" pitchFamily="34" charset="0"/>
                <a:cs typeface="Arial" panose="020B0604020202020204" pitchFamily="34" charset="0"/>
              </a:rPr>
              <a:t> </a:t>
            </a:r>
          </a:p>
          <a:p>
            <a:r>
              <a:rPr lang="en-GB" dirty="0">
                <a:solidFill>
                  <a:schemeClr val="accent1"/>
                </a:solidFill>
                <a:latin typeface="Arial" panose="020B0604020202020204" pitchFamily="34" charset="0"/>
                <a:cs typeface="Arial" panose="020B0604020202020204" pitchFamily="34" charset="0"/>
              </a:rPr>
              <a:t>involves understanding and managing your feelings like happiness, sadness, anger, fear, or excitement</a:t>
            </a:r>
          </a:p>
        </p:txBody>
      </p:sp>
      <p:sp>
        <p:nvSpPr>
          <p:cNvPr id="5" name="TextBox 4">
            <a:extLst>
              <a:ext uri="{FF2B5EF4-FFF2-40B4-BE49-F238E27FC236}">
                <a16:creationId xmlns:a16="http://schemas.microsoft.com/office/drawing/2014/main" id="{E1FBC972-853A-7589-F7DF-61D8DC7D23D7}"/>
              </a:ext>
            </a:extLst>
          </p:cNvPr>
          <p:cNvSpPr txBox="1"/>
          <p:nvPr/>
        </p:nvSpPr>
        <p:spPr>
          <a:xfrm>
            <a:off x="8768980" y="3215738"/>
            <a:ext cx="2782276" cy="120032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fromWordArt="0" anchor="t" anchorCtr="0" forceAA="0" compatLnSpc="1">
            <a:prstTxWarp prst="textNoShape">
              <a:avLst/>
            </a:prstTxWarp>
            <a:spAutoFit/>
          </a:bodyPr>
          <a:lstStyle/>
          <a:p>
            <a:r>
              <a:rPr lang="en-GB" dirty="0">
                <a:solidFill>
                  <a:schemeClr val="accent1"/>
                </a:solidFill>
                <a:latin typeface="Arial" panose="020B0604020202020204" pitchFamily="34" charset="0"/>
                <a:cs typeface="Arial" panose="020B0604020202020204" pitchFamily="34" charset="0"/>
              </a:rPr>
              <a:t>A</a:t>
            </a:r>
            <a:r>
              <a:rPr lang="en-GB" b="1" dirty="0">
                <a:solidFill>
                  <a:schemeClr val="accent1"/>
                </a:solidFill>
                <a:latin typeface="Arial" panose="020B0604020202020204" pitchFamily="34" charset="0"/>
                <a:cs typeface="Arial" panose="020B0604020202020204" pitchFamily="34" charset="0"/>
              </a:rPr>
              <a:t> SERVICE </a:t>
            </a:r>
            <a:r>
              <a:rPr lang="en-GB" dirty="0">
                <a:solidFill>
                  <a:schemeClr val="accent1"/>
                </a:solidFill>
                <a:latin typeface="Arial" panose="020B0604020202020204" pitchFamily="34" charset="0"/>
                <a:cs typeface="Arial" panose="020B0604020202020204" pitchFamily="34" charset="0"/>
              </a:rPr>
              <a:t>is something that is provided to help or assist people with specific needs.​</a:t>
            </a:r>
          </a:p>
        </p:txBody>
      </p:sp>
    </p:spTree>
    <p:extLst>
      <p:ext uri="{BB962C8B-B14F-4D97-AF65-F5344CB8AC3E}">
        <p14:creationId xmlns:p14="http://schemas.microsoft.com/office/powerpoint/2010/main" val="132211826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ircle">
            <a:extLst>
              <a:ext uri="{FF2B5EF4-FFF2-40B4-BE49-F238E27FC236}">
                <a16:creationId xmlns:a16="http://schemas.microsoft.com/office/drawing/2014/main" id="{8C488CFF-41D7-4204-B31F-06019BE2D077}"/>
              </a:ext>
              <a:ext uri="{C183D7F6-B498-43B3-948B-1728B52AA6E4}">
                <adec:decorative xmlns:adec="http://schemas.microsoft.com/office/drawing/2017/decorative" val="1"/>
              </a:ext>
            </a:extLst>
          </p:cNvPr>
          <p:cNvSpPr/>
          <p:nvPr/>
        </p:nvSpPr>
        <p:spPr>
          <a:xfrm>
            <a:off x="10528368" y="2494722"/>
            <a:ext cx="5244675" cy="5150261"/>
          </a:xfrm>
          <a:prstGeom prst="ellipse">
            <a:avLst/>
          </a:prstGeom>
          <a:solidFill>
            <a:srgbClr val="201F4B">
              <a:alpha val="82602"/>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15" name="Circle">
            <a:extLst>
              <a:ext uri="{FF2B5EF4-FFF2-40B4-BE49-F238E27FC236}">
                <a16:creationId xmlns:a16="http://schemas.microsoft.com/office/drawing/2014/main" id="{A154D102-E014-44D5-A43D-1A6BE97DB14C}"/>
              </a:ext>
              <a:ext uri="{C183D7F6-B498-43B3-948B-1728B52AA6E4}">
                <adec:decorative xmlns:adec="http://schemas.microsoft.com/office/drawing/2017/decorative" val="1"/>
              </a:ext>
            </a:extLst>
          </p:cNvPr>
          <p:cNvSpPr/>
          <p:nvPr/>
        </p:nvSpPr>
        <p:spPr>
          <a:xfrm>
            <a:off x="-3653946" y="-1487706"/>
            <a:ext cx="6197254" cy="5853026"/>
          </a:xfrm>
          <a:prstGeom prst="ellipse">
            <a:avLst/>
          </a:prstGeom>
          <a:solidFill>
            <a:srgbClr val="35A0CD">
              <a:alpha val="85420"/>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2" name="Title 1">
            <a:extLst>
              <a:ext uri="{FF2B5EF4-FFF2-40B4-BE49-F238E27FC236}">
                <a16:creationId xmlns:a16="http://schemas.microsoft.com/office/drawing/2014/main" id="{5B557A47-B844-B7A8-99B2-927E2A62ED4B}"/>
              </a:ext>
            </a:extLst>
          </p:cNvPr>
          <p:cNvSpPr txBox="1">
            <a:spLocks noGrp="1"/>
          </p:cNvSpPr>
          <p:nvPr>
            <p:ph type="title" idx="4294967295"/>
          </p:nvPr>
        </p:nvSpPr>
        <p:spPr>
          <a:xfrm>
            <a:off x="4838218" y="415832"/>
            <a:ext cx="7353782" cy="1774947"/>
          </a:xfrm>
          <a:prstGeom prst="rect">
            <a:avLst/>
          </a:prstGeom>
          <a:noFill/>
          <a:ln>
            <a:noFill/>
            <a:prstDash/>
          </a:ln>
          <a:effectLst/>
        </p:spPr>
        <p:style>
          <a:lnRef idx="0">
            <a:scrgbClr r="0" g="0" b="0"/>
          </a:lnRef>
          <a:fillRef idx="0">
            <a:scrgbClr r="0" g="0" b="0"/>
          </a:fillRef>
          <a:effectRef idx="0">
            <a:scrgbClr r="0" g="0" b="0"/>
          </a:effectRef>
          <a:fontRef idx="none"/>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sym typeface="Helvetica"/>
              </a:rPr>
              <a:t>Why it matters that we hear your voices</a:t>
            </a:r>
          </a:p>
        </p:txBody>
      </p:sp>
      <p:sp>
        <p:nvSpPr>
          <p:cNvPr id="5" name="Contents…">
            <a:extLst>
              <a:ext uri="{FF2B5EF4-FFF2-40B4-BE49-F238E27FC236}">
                <a16:creationId xmlns:a16="http://schemas.microsoft.com/office/drawing/2014/main" id="{86AF1CD9-E878-DC1C-54A4-DA970972201B}"/>
              </a:ext>
            </a:extLst>
          </p:cNvPr>
          <p:cNvSpPr txBox="1"/>
          <p:nvPr/>
        </p:nvSpPr>
        <p:spPr>
          <a:xfrm>
            <a:off x="2103949" y="2300457"/>
            <a:ext cx="6831706" cy="574582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vert="horz" lIns="91440" tIns="45720" rIns="91440" bIns="45720" rtlCol="0" anchor="t">
            <a:noAutofit/>
          </a:bodyPr>
          <a:lstStyle/>
          <a:p>
            <a:pPr marL="285750" indent="-228600" hangingPunct="1">
              <a:lnSpc>
                <a:spcPct val="90000"/>
              </a:lnSpc>
              <a:buFont typeface="Arial" panose="020B0604020202020204" pitchFamily="34" charset="0"/>
              <a:buChar char="•"/>
            </a:pPr>
            <a:endParaRPr lang="en-US" b="0" kern="1200" dirty="0">
              <a:solidFill>
                <a:schemeClr val="tx1"/>
              </a:solidFill>
              <a:effectLst/>
            </a:endParaRPr>
          </a:p>
          <a:p>
            <a:pPr marL="342900" indent="-228600" hangingPunct="1">
              <a:lnSpc>
                <a:spcPct val="90000"/>
              </a:lnSpc>
              <a:buFont typeface="Arial" panose="020B0604020202020204" pitchFamily="34" charset="0"/>
              <a:buChar char="•"/>
            </a:pPr>
            <a:r>
              <a:rPr lang="en-US" sz="2000" b="0" kern="1200" dirty="0">
                <a:solidFill>
                  <a:schemeClr val="tx1"/>
                </a:solidFill>
                <a:effectLst/>
                <a:latin typeface="Arial" panose="020B0604020202020204" pitchFamily="34" charset="0"/>
                <a:cs typeface="Arial" panose="020B0604020202020204" pitchFamily="34" charset="0"/>
              </a:rPr>
              <a:t>These </a:t>
            </a:r>
            <a:r>
              <a:rPr lang="en-US" sz="2000" kern="1200" dirty="0">
                <a:solidFill>
                  <a:schemeClr val="tx1"/>
                </a:solidFill>
                <a:latin typeface="Arial" panose="020B0604020202020204" pitchFamily="34" charset="0"/>
                <a:cs typeface="Arial" panose="020B0604020202020204" pitchFamily="34" charset="0"/>
              </a:rPr>
              <a:t>services are</a:t>
            </a:r>
            <a:r>
              <a:rPr lang="en-US" sz="2000" b="0" kern="1200" dirty="0">
                <a:solidFill>
                  <a:schemeClr val="tx1"/>
                </a:solidFill>
                <a:effectLst/>
                <a:latin typeface="Arial" panose="020B0604020202020204" pitchFamily="34" charset="0"/>
                <a:cs typeface="Arial" panose="020B0604020202020204" pitchFamily="34" charset="0"/>
              </a:rPr>
              <a:t> there to help you, and we know that by listening to you, we can make better decisions about which ones to offer you</a:t>
            </a:r>
          </a:p>
          <a:p>
            <a:pPr marL="114300" indent="-228600" hangingPunct="1">
              <a:lnSpc>
                <a:spcPct val="90000"/>
              </a:lnSpc>
              <a:spcAft>
                <a:spcPts val="600"/>
              </a:spcAft>
              <a:buFont typeface="Arial" panose="020B0604020202020204" pitchFamily="34" charset="0"/>
              <a:buChar char="•"/>
            </a:pPr>
            <a:endParaRPr lang="en-US" sz="2000" b="0" kern="1200" dirty="0">
              <a:solidFill>
                <a:schemeClr val="tx1"/>
              </a:solidFill>
              <a:latin typeface="Arial" panose="020B0604020202020204" pitchFamily="34" charset="0"/>
              <a:cs typeface="Arial" panose="020B0604020202020204" pitchFamily="34" charset="0"/>
            </a:endParaRPr>
          </a:p>
          <a:p>
            <a:pPr marL="342900" indent="-228600" hangingPunct="1">
              <a:lnSpc>
                <a:spcPct val="90000"/>
              </a:lnSpc>
              <a:spcAft>
                <a:spcPts val="600"/>
              </a:spcAft>
              <a:buFont typeface="Arial" panose="020B0604020202020204" pitchFamily="34" charset="0"/>
              <a:buChar char="•"/>
            </a:pPr>
            <a:r>
              <a:rPr lang="en-US" sz="2000" kern="1200" dirty="0">
                <a:solidFill>
                  <a:schemeClr val="tx1"/>
                </a:solidFill>
                <a:latin typeface="Arial" panose="020B0604020202020204" pitchFamily="34" charset="0"/>
                <a:cs typeface="Arial" panose="020B0604020202020204" pitchFamily="34" charset="0"/>
              </a:rPr>
              <a:t>We will use the information you give us to look at what we have now and what other things are out there</a:t>
            </a:r>
          </a:p>
          <a:p>
            <a:pPr marL="114300" indent="-228600" hangingPunct="1">
              <a:lnSpc>
                <a:spcPct val="90000"/>
              </a:lnSpc>
              <a:spcAft>
                <a:spcPts val="600"/>
              </a:spcAft>
              <a:buFont typeface="Arial" panose="020B0604020202020204" pitchFamily="34" charset="0"/>
              <a:buChar char="•"/>
            </a:pPr>
            <a:endParaRPr lang="en-US" sz="2000" b="0" kern="1200" dirty="0">
              <a:solidFill>
                <a:schemeClr val="tx1"/>
              </a:solidFill>
              <a:latin typeface="Arial" panose="020B0604020202020204" pitchFamily="34" charset="0"/>
              <a:cs typeface="Arial" panose="020B0604020202020204" pitchFamily="34" charset="0"/>
            </a:endParaRPr>
          </a:p>
          <a:p>
            <a:pPr marL="342900" indent="-228600" hangingPunct="1">
              <a:lnSpc>
                <a:spcPct val="90000"/>
              </a:lnSpc>
              <a:buFont typeface="Arial" panose="020B0604020202020204" pitchFamily="34" charset="0"/>
              <a:buChar char="•"/>
            </a:pPr>
            <a:r>
              <a:rPr lang="en-US" sz="2000" b="0" kern="1200" dirty="0">
                <a:solidFill>
                  <a:schemeClr val="tx1"/>
                </a:solidFill>
                <a:latin typeface="Arial" panose="020B0604020202020204" pitchFamily="34" charset="0"/>
                <a:cs typeface="Arial" panose="020B0604020202020204" pitchFamily="34" charset="0"/>
              </a:rPr>
              <a:t>Your opinion is highly valued. If are </a:t>
            </a:r>
            <a:r>
              <a:rPr lang="en-US" sz="2000" kern="1200" dirty="0">
                <a:solidFill>
                  <a:schemeClr val="tx1"/>
                </a:solidFill>
                <a:latin typeface="Arial" panose="020B0604020202020204" pitchFamily="34" charset="0"/>
                <a:cs typeface="Arial" panose="020B0604020202020204" pitchFamily="34" charset="0"/>
              </a:rPr>
              <a:t>you are a </a:t>
            </a:r>
            <a:r>
              <a:rPr lang="en-US" sz="2000" b="0" kern="1200" dirty="0">
                <a:solidFill>
                  <a:schemeClr val="tx1"/>
                </a:solidFill>
                <a:latin typeface="Arial" panose="020B0604020202020204" pitchFamily="34" charset="0"/>
                <a:cs typeface="Arial" panose="020B0604020202020204" pitchFamily="34" charset="0"/>
              </a:rPr>
              <a:t>child or young person living in Norfolk and Waveney, please complete the survey and tell us what you think</a:t>
            </a:r>
            <a:endParaRPr lang="en-US" sz="2000" b="0" kern="1200" dirty="0">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906232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ircle">
            <a:extLst>
              <a:ext uri="{FF2B5EF4-FFF2-40B4-BE49-F238E27FC236}">
                <a16:creationId xmlns:a16="http://schemas.microsoft.com/office/drawing/2014/main" id="{8C488CFF-41D7-4204-B31F-06019BE2D077}"/>
              </a:ext>
              <a:ext uri="{C183D7F6-B498-43B3-948B-1728B52AA6E4}">
                <adec:decorative xmlns:adec="http://schemas.microsoft.com/office/drawing/2017/decorative" val="1"/>
              </a:ext>
            </a:extLst>
          </p:cNvPr>
          <p:cNvSpPr/>
          <p:nvPr/>
        </p:nvSpPr>
        <p:spPr>
          <a:xfrm>
            <a:off x="11311535" y="3129722"/>
            <a:ext cx="5244675" cy="5150261"/>
          </a:xfrm>
          <a:prstGeom prst="ellipse">
            <a:avLst/>
          </a:prstGeom>
          <a:solidFill>
            <a:srgbClr val="201F4B">
              <a:alpha val="82602"/>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15" name="Circle">
            <a:extLst>
              <a:ext uri="{FF2B5EF4-FFF2-40B4-BE49-F238E27FC236}">
                <a16:creationId xmlns:a16="http://schemas.microsoft.com/office/drawing/2014/main" id="{A154D102-E014-44D5-A43D-1A6BE97DB14C}"/>
              </a:ext>
              <a:ext uri="{C183D7F6-B498-43B3-948B-1728B52AA6E4}">
                <adec:decorative xmlns:adec="http://schemas.microsoft.com/office/drawing/2017/decorative" val="1"/>
              </a:ext>
            </a:extLst>
          </p:cNvPr>
          <p:cNvSpPr/>
          <p:nvPr/>
        </p:nvSpPr>
        <p:spPr>
          <a:xfrm>
            <a:off x="-5135505" y="1799504"/>
            <a:ext cx="6197254" cy="5853026"/>
          </a:xfrm>
          <a:prstGeom prst="ellipse">
            <a:avLst/>
          </a:prstGeom>
          <a:solidFill>
            <a:srgbClr val="35A0CD">
              <a:alpha val="85420"/>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2" name="Circle">
            <a:extLst>
              <a:ext uri="{FF2B5EF4-FFF2-40B4-BE49-F238E27FC236}">
                <a16:creationId xmlns:a16="http://schemas.microsoft.com/office/drawing/2014/main" id="{4E86CC36-37BA-370C-0084-AF0861B099B2}"/>
              </a:ext>
              <a:ext uri="{C183D7F6-B498-43B3-948B-1728B52AA6E4}">
                <adec:decorative xmlns:adec="http://schemas.microsoft.com/office/drawing/2017/decorative" val="1"/>
              </a:ext>
            </a:extLst>
          </p:cNvPr>
          <p:cNvSpPr/>
          <p:nvPr/>
        </p:nvSpPr>
        <p:spPr>
          <a:xfrm>
            <a:off x="10130121" y="-1141353"/>
            <a:ext cx="3179194" cy="3140247"/>
          </a:xfrm>
          <a:prstGeom prst="ellipse">
            <a:avLst/>
          </a:prstGeom>
          <a:solidFill>
            <a:srgbClr val="DB2B6F">
              <a:alpha val="85501"/>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6" name="Title 5">
            <a:extLst>
              <a:ext uri="{FF2B5EF4-FFF2-40B4-BE49-F238E27FC236}">
                <a16:creationId xmlns:a16="http://schemas.microsoft.com/office/drawing/2014/main" id="{07F4D3B6-58A5-34C2-2FA2-1C7F63685760}"/>
              </a:ext>
            </a:extLst>
          </p:cNvPr>
          <p:cNvSpPr txBox="1">
            <a:spLocks noGrp="1"/>
          </p:cNvSpPr>
          <p:nvPr>
            <p:ph type="title" idx="4294967295"/>
          </p:nvPr>
        </p:nvSpPr>
        <p:spPr>
          <a:xfrm>
            <a:off x="306305" y="321615"/>
            <a:ext cx="10544536" cy="480131"/>
          </a:xfrm>
          <a:prstGeom prst="rect">
            <a:avLst/>
          </a:prstGeom>
          <a:noFill/>
          <a:ln w="12700" cap="flat">
            <a:noFill/>
            <a:prstDash/>
            <a:miter lim="400000"/>
          </a:ln>
          <a:effectLst/>
          <a:sp3d/>
        </p:spPr>
        <p:style>
          <a:lnRef idx="0">
            <a:scrgbClr r="0" g="0" b="0"/>
          </a:lnRef>
          <a:fillRef idx="0">
            <a:scrgbClr r="0" g="0" b="0"/>
          </a:fillRef>
          <a:effectRef idx="0">
            <a:scrgbClr r="0" g="0" b="0"/>
          </a:effectRef>
          <a:fontRef idx="none"/>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90000"/>
              </a:lnSpc>
              <a:spcBef>
                <a:spcPct val="0"/>
              </a:spcBef>
              <a:spcAft>
                <a:spcPts val="600"/>
              </a:spcAft>
              <a:buClrTx/>
              <a:buSzTx/>
              <a:buFontTx/>
              <a:buNone/>
              <a:tabLst/>
              <a:defRPr sz="4100" b="1">
                <a:solidFill>
                  <a:srgbClr val="1A304A"/>
                </a:solidFill>
              </a:defRPr>
            </a:pPr>
            <a:r>
              <a:rPr kumimoji="0" lang="en-US"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sym typeface="Helvetica"/>
              </a:rPr>
              <a:t>How to complete the Survey</a:t>
            </a:r>
          </a:p>
        </p:txBody>
      </p:sp>
      <p:sp>
        <p:nvSpPr>
          <p:cNvPr id="9" name="TextBox 8">
            <a:extLst>
              <a:ext uri="{FF2B5EF4-FFF2-40B4-BE49-F238E27FC236}">
                <a16:creationId xmlns:a16="http://schemas.microsoft.com/office/drawing/2014/main" id="{1EBACBD8-B02B-80CB-70FB-FBEA1267333C}"/>
              </a:ext>
            </a:extLst>
          </p:cNvPr>
          <p:cNvSpPr txBox="1"/>
          <p:nvPr/>
        </p:nvSpPr>
        <p:spPr>
          <a:xfrm>
            <a:off x="1061749" y="933301"/>
            <a:ext cx="9401765" cy="537070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342900" indent="-228600" hangingPunct="1">
              <a:lnSpc>
                <a:spcPct val="90000"/>
              </a:lnSpc>
              <a:spcAft>
                <a:spcPts val="600"/>
              </a:spcAft>
              <a:buFont typeface="Arial" panose="020B0604020202020204" pitchFamily="34" charset="0"/>
              <a:buChar char="•"/>
            </a:pPr>
            <a:r>
              <a:rPr kumimoji="0" lang="en-US" sz="2000" b="0" i="0" u="none" strike="noStrike" kern="1200" cap="none" spc="0" normalizeH="0" baseline="0" dirty="0">
                <a:ln>
                  <a:noFill/>
                </a:ln>
                <a:solidFill>
                  <a:schemeClr val="tx1"/>
                </a:solidFill>
                <a:effectLst/>
                <a:uFillTx/>
                <a:latin typeface="Arial" panose="020B0604020202020204" pitchFamily="34" charset="0"/>
                <a:cs typeface="Arial" panose="020B0604020202020204" pitchFamily="34" charset="0"/>
                <a:sym typeface="Calibri"/>
              </a:rPr>
              <a:t>We have made the survey quick and simple.</a:t>
            </a:r>
            <a:r>
              <a:rPr lang="en-US" sz="2000" kern="1200" dirty="0">
                <a:solidFill>
                  <a:schemeClr val="tx1"/>
                </a:solidFill>
                <a:latin typeface="Arial" panose="020B0604020202020204" pitchFamily="34" charset="0"/>
                <a:cs typeface="Arial" panose="020B0604020202020204" pitchFamily="34" charset="0"/>
              </a:rPr>
              <a:t> It shouldn’t take you more than 10-15 minutes. It is open until Sunday 20 August 2023</a:t>
            </a:r>
          </a:p>
          <a:p>
            <a:pPr marL="114300" indent="-228600" hangingPunct="1">
              <a:lnSpc>
                <a:spcPct val="90000"/>
              </a:lnSpc>
              <a:spcAft>
                <a:spcPts val="600"/>
              </a:spcAft>
              <a:buFont typeface="Arial" panose="020B0604020202020204" pitchFamily="34" charset="0"/>
              <a:buChar char="•"/>
            </a:pPr>
            <a:endParaRPr lang="en-US" sz="2000" kern="1200" dirty="0">
              <a:solidFill>
                <a:schemeClr val="tx1"/>
              </a:solidFill>
              <a:latin typeface="Arial" panose="020B0604020202020204" pitchFamily="34" charset="0"/>
              <a:cs typeface="Arial" panose="020B0604020202020204" pitchFamily="34" charset="0"/>
            </a:endParaRPr>
          </a:p>
          <a:p>
            <a:pPr marL="342900" indent="-228600" hangingPunct="1">
              <a:lnSpc>
                <a:spcPct val="90000"/>
              </a:lnSpc>
              <a:spcAft>
                <a:spcPts val="600"/>
              </a:spcAft>
              <a:buFont typeface="Arial" panose="020B0604020202020204" pitchFamily="34" charset="0"/>
              <a:buChar char="•"/>
            </a:pPr>
            <a:r>
              <a:rPr kumimoji="0" lang="en-US" sz="2000" b="0" i="0" u="none" strike="noStrike" kern="1200" cap="none" spc="0" normalizeH="0" baseline="0" dirty="0">
                <a:ln>
                  <a:noFill/>
                </a:ln>
                <a:solidFill>
                  <a:schemeClr val="tx1"/>
                </a:solidFill>
                <a:effectLst/>
                <a:uFillTx/>
                <a:latin typeface="Arial" panose="020B0604020202020204" pitchFamily="34" charset="0"/>
                <a:cs typeface="Arial" panose="020B0604020202020204" pitchFamily="34" charset="0"/>
                <a:sym typeface="Calibri"/>
              </a:rPr>
              <a:t>There are </a:t>
            </a:r>
            <a:r>
              <a:rPr lang="en-US" sz="2000" kern="1200" dirty="0">
                <a:solidFill>
                  <a:schemeClr val="tx1"/>
                </a:solidFill>
                <a:latin typeface="Arial" panose="020B0604020202020204" pitchFamily="34" charset="0"/>
                <a:cs typeface="Arial" panose="020B0604020202020204" pitchFamily="34" charset="0"/>
              </a:rPr>
              <a:t>13 multiple choice questions where you can select as many answers as you like, plus a text box where you can add any other information </a:t>
            </a:r>
            <a:endParaRPr lang="en-US" sz="2000" kern="1200" dirty="0">
              <a:solidFill>
                <a:schemeClr val="tx1"/>
              </a:solidFill>
              <a:highlight>
                <a:srgbClr val="FFFF00"/>
              </a:highlight>
              <a:latin typeface="Arial" panose="020B0604020202020204" pitchFamily="34" charset="0"/>
              <a:cs typeface="Arial" panose="020B0604020202020204" pitchFamily="34" charset="0"/>
            </a:endParaRPr>
          </a:p>
          <a:p>
            <a:pPr marL="342900" indent="-228600" hangingPunct="1">
              <a:lnSpc>
                <a:spcPct val="90000"/>
              </a:lnSpc>
              <a:spcAft>
                <a:spcPts val="600"/>
              </a:spcAft>
              <a:buFont typeface="Arial" panose="020B0604020202020204" pitchFamily="34" charset="0"/>
              <a:buChar char="•"/>
            </a:pPr>
            <a:endParaRPr lang="en-US" sz="2000" kern="1200" dirty="0">
              <a:solidFill>
                <a:schemeClr val="tx1"/>
              </a:solidFill>
              <a:effectLst/>
              <a:latin typeface="Arial" panose="020B0604020202020204" pitchFamily="34" charset="0"/>
              <a:cs typeface="Arial" panose="020B0604020202020204" pitchFamily="34" charset="0"/>
            </a:endParaRPr>
          </a:p>
          <a:p>
            <a:pPr marL="342900" indent="-228600" hangingPunct="1">
              <a:lnSpc>
                <a:spcPct val="90000"/>
              </a:lnSpc>
              <a:spcAft>
                <a:spcPts val="600"/>
              </a:spcAft>
              <a:buFont typeface="Arial" panose="020B0604020202020204" pitchFamily="34" charset="0"/>
              <a:buChar char="•"/>
            </a:pPr>
            <a:r>
              <a:rPr lang="en-US" sz="2000" kern="1200" dirty="0">
                <a:solidFill>
                  <a:schemeClr val="tx1"/>
                </a:solidFill>
                <a:latin typeface="Arial" panose="020B0604020202020204" pitchFamily="34" charset="0"/>
                <a:cs typeface="Arial" panose="020B0604020202020204" pitchFamily="34" charset="0"/>
              </a:rPr>
              <a:t>We will not ask you for any personal information, only basic things that will help us understand how different groups think about these services </a:t>
            </a:r>
          </a:p>
          <a:p>
            <a:pPr marL="342900" indent="-228600" hangingPunct="1">
              <a:lnSpc>
                <a:spcPct val="90000"/>
              </a:lnSpc>
              <a:spcAft>
                <a:spcPts val="600"/>
              </a:spcAft>
              <a:buFont typeface="Arial" panose="020B0604020202020204" pitchFamily="34" charset="0"/>
              <a:buChar char="•"/>
            </a:pPr>
            <a:endParaRPr lang="en-US" sz="2000" kern="1200" dirty="0">
              <a:solidFill>
                <a:schemeClr val="tx1"/>
              </a:solidFill>
              <a:latin typeface="Arial" panose="020B0604020202020204" pitchFamily="34" charset="0"/>
              <a:cs typeface="Arial" panose="020B0604020202020204" pitchFamily="34" charset="0"/>
            </a:endParaRPr>
          </a:p>
          <a:p>
            <a:pPr marL="342900" indent="-228600" hangingPunct="1">
              <a:lnSpc>
                <a:spcPct val="90000"/>
              </a:lnSpc>
              <a:spcAft>
                <a:spcPts val="600"/>
              </a:spcAft>
              <a:buFont typeface="Arial" panose="020B0604020202020204" pitchFamily="34" charset="0"/>
              <a:buChar char="•"/>
            </a:pPr>
            <a:r>
              <a:rPr lang="en-US" sz="2000" kern="1200" dirty="0">
                <a:solidFill>
                  <a:schemeClr val="tx1"/>
                </a:solidFill>
                <a:latin typeface="Arial" panose="020B0604020202020204" pitchFamily="34" charset="0"/>
                <a:cs typeface="Arial" panose="020B0604020202020204" pitchFamily="34" charset="0"/>
              </a:rPr>
              <a:t>We can’t see who completes a survey, and we appreciate your honest opinions</a:t>
            </a:r>
          </a:p>
          <a:p>
            <a:pPr marL="342900" marR="0" indent="-228600" fontAlgn="auto" hangingPunct="1">
              <a:lnSpc>
                <a:spcPct val="90000"/>
              </a:lnSpc>
              <a:spcBef>
                <a:spcPts val="0"/>
              </a:spcBef>
              <a:spcAft>
                <a:spcPts val="600"/>
              </a:spcAft>
              <a:buClrTx/>
              <a:buSzTx/>
              <a:buFont typeface="Arial" panose="020B0604020202020204" pitchFamily="34" charset="0"/>
              <a:buChar char="•"/>
              <a:tabLst/>
            </a:pPr>
            <a:endParaRPr lang="en-US" sz="2000" b="0" i="0" u="none" strike="noStrike" kern="1200" cap="none" spc="0" normalizeH="0" baseline="0" dirty="0">
              <a:ln>
                <a:noFill/>
              </a:ln>
              <a:solidFill>
                <a:schemeClr val="tx1"/>
              </a:solidFill>
              <a:effectLst/>
              <a:uFillTx/>
              <a:latin typeface="Arial" panose="020B0604020202020204" pitchFamily="34" charset="0"/>
              <a:cs typeface="Arial" panose="020B0604020202020204" pitchFamily="34" charset="0"/>
            </a:endParaRPr>
          </a:p>
          <a:p>
            <a:pPr marL="342900" indent="-228600" hangingPunct="1">
              <a:lnSpc>
                <a:spcPct val="90000"/>
              </a:lnSpc>
              <a:spcAft>
                <a:spcPts val="600"/>
              </a:spcAft>
              <a:buFont typeface="Arial" panose="020B0604020202020204" pitchFamily="34" charset="0"/>
              <a:buChar char="•"/>
            </a:pPr>
            <a:r>
              <a:rPr kumimoji="0" lang="en-US" sz="2000" b="0" i="0" u="none" strike="noStrike" kern="1200" cap="none" spc="0" normalizeH="0" baseline="0" dirty="0">
                <a:ln>
                  <a:noFill/>
                </a:ln>
                <a:solidFill>
                  <a:schemeClr val="tx1"/>
                </a:solidFill>
                <a:effectLst/>
                <a:uFillTx/>
                <a:latin typeface="Arial" panose="020B0604020202020204" pitchFamily="34" charset="0"/>
                <a:cs typeface="Arial" panose="020B0604020202020204" pitchFamily="34" charset="0"/>
                <a:sym typeface="Calibri"/>
              </a:rPr>
              <a:t>Remember to ask for help from your teacher/parent/</a:t>
            </a:r>
            <a:r>
              <a:rPr kumimoji="0" lang="en-US" sz="2000" b="0" i="0" u="none" strike="noStrike" kern="1200" cap="none" spc="0" normalizeH="0" baseline="0" dirty="0" err="1">
                <a:ln>
                  <a:noFill/>
                </a:ln>
                <a:solidFill>
                  <a:schemeClr val="tx1"/>
                </a:solidFill>
                <a:effectLst/>
                <a:uFillTx/>
                <a:latin typeface="Arial" panose="020B0604020202020204" pitchFamily="34" charset="0"/>
                <a:cs typeface="Arial" panose="020B0604020202020204" pitchFamily="34" charset="0"/>
                <a:sym typeface="Calibri"/>
              </a:rPr>
              <a:t>carer</a:t>
            </a:r>
            <a:r>
              <a:rPr kumimoji="0" lang="en-US" sz="2000" b="0" i="0" u="none" strike="noStrike" kern="1200" cap="none" spc="0" normalizeH="0" baseline="0" dirty="0">
                <a:ln>
                  <a:noFill/>
                </a:ln>
                <a:solidFill>
                  <a:schemeClr val="tx1"/>
                </a:solidFill>
                <a:effectLst/>
                <a:uFillTx/>
                <a:latin typeface="Arial" panose="020B0604020202020204" pitchFamily="34" charset="0"/>
                <a:cs typeface="Arial" panose="020B0604020202020204" pitchFamily="34" charset="0"/>
                <a:sym typeface="Calibri"/>
              </a:rPr>
              <a:t>/</a:t>
            </a:r>
            <a:r>
              <a:rPr lang="en-US" sz="2000" kern="1200" dirty="0">
                <a:solidFill>
                  <a:schemeClr val="tx1"/>
                </a:solidFill>
                <a:latin typeface="Arial" panose="020B0604020202020204" pitchFamily="34" charset="0"/>
                <a:cs typeface="Arial" panose="020B0604020202020204" pitchFamily="34" charset="0"/>
              </a:rPr>
              <a:t>professional if you need anything to help you complete the questions. </a:t>
            </a:r>
          </a:p>
          <a:p>
            <a:pPr marL="342900" marR="0" indent="-228600" fontAlgn="auto" hangingPunct="1">
              <a:lnSpc>
                <a:spcPct val="90000"/>
              </a:lnSpc>
              <a:spcBef>
                <a:spcPts val="0"/>
              </a:spcBef>
              <a:spcAft>
                <a:spcPts val="600"/>
              </a:spcAft>
              <a:buClrTx/>
              <a:buSzTx/>
              <a:buFont typeface="Arial" panose="020B0604020202020204" pitchFamily="34" charset="0"/>
              <a:buChar char="•"/>
              <a:tabLst/>
            </a:pPr>
            <a:endParaRPr lang="en-US" sz="2000" kern="1200" dirty="0">
              <a:solidFill>
                <a:schemeClr val="tx1"/>
              </a:solidFill>
              <a:latin typeface="Arial" panose="020B0604020202020204" pitchFamily="34" charset="0"/>
              <a:cs typeface="Arial" panose="020B0604020202020204" pitchFamily="34" charset="0"/>
            </a:endParaRPr>
          </a:p>
          <a:p>
            <a:pPr algn="ctr" hangingPunct="1">
              <a:lnSpc>
                <a:spcPct val="90000"/>
              </a:lnSpc>
              <a:spcAft>
                <a:spcPts val="600"/>
              </a:spcAft>
            </a:pPr>
            <a:r>
              <a:rPr lang="en-US" sz="2000" kern="1200" dirty="0">
                <a:solidFill>
                  <a:schemeClr val="tx1"/>
                </a:solidFill>
                <a:latin typeface="Arial" panose="020B0604020202020204" pitchFamily="34" charset="0"/>
                <a:cs typeface="Arial" panose="020B0604020202020204" pitchFamily="34" charset="0"/>
              </a:rPr>
              <a:t>Click </a:t>
            </a:r>
            <a:r>
              <a:rPr lang="en-US" sz="2000" b="1" kern="1200" dirty="0">
                <a:solidFill>
                  <a:schemeClr val="tx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HERE</a:t>
            </a:r>
            <a:r>
              <a:rPr lang="en-US" sz="2000" kern="1200" dirty="0">
                <a:solidFill>
                  <a:schemeClr val="tx1"/>
                </a:solidFill>
                <a:latin typeface="Arial" panose="020B0604020202020204" pitchFamily="34" charset="0"/>
                <a:cs typeface="Arial" panose="020B0604020202020204" pitchFamily="34" charset="0"/>
              </a:rPr>
              <a:t> to do the survey</a:t>
            </a:r>
          </a:p>
          <a:p>
            <a:pPr algn="r" hangingPunct="1">
              <a:lnSpc>
                <a:spcPct val="90000"/>
              </a:lnSpc>
              <a:spcAft>
                <a:spcPts val="600"/>
              </a:spcAft>
            </a:pPr>
            <a:r>
              <a:rPr lang="en-US" sz="2000" b="1" kern="1200" dirty="0">
                <a:solidFill>
                  <a:schemeClr val="tx1"/>
                </a:solidFill>
                <a:latin typeface="Arial" panose="020B0604020202020204" pitchFamily="34" charset="0"/>
                <a:cs typeface="Arial" panose="020B0604020202020204" pitchFamily="34" charset="0"/>
              </a:rPr>
              <a:t>THANK YOU!</a:t>
            </a:r>
            <a:r>
              <a:rPr lang="en-US" sz="2000" kern="1200" dirty="0">
                <a:solidFill>
                  <a:schemeClr val="tx1"/>
                </a:solidFill>
                <a:latin typeface="Arial" panose="020B0604020202020204" pitchFamily="34" charset="0"/>
                <a:cs typeface="Arial" panose="020B0604020202020204" pitchFamily="34" charset="0"/>
              </a:rPr>
              <a:t> for taking the time to help us!</a:t>
            </a:r>
          </a:p>
        </p:txBody>
      </p:sp>
    </p:spTree>
    <p:extLst>
      <p:ext uri="{BB962C8B-B14F-4D97-AF65-F5344CB8AC3E}">
        <p14:creationId xmlns:p14="http://schemas.microsoft.com/office/powerpoint/2010/main" val="5505940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Circle">
            <a:extLst>
              <a:ext uri="{FF2B5EF4-FFF2-40B4-BE49-F238E27FC236}">
                <a16:creationId xmlns:a16="http://schemas.microsoft.com/office/drawing/2014/main" id="{525C644B-8DEF-4BA1-A0BE-23AAC003D8B5}"/>
              </a:ext>
              <a:ext uri="{C183D7F6-B498-43B3-948B-1728B52AA6E4}">
                <adec:decorative xmlns:adec="http://schemas.microsoft.com/office/drawing/2017/decorative" val="1"/>
              </a:ext>
            </a:extLst>
          </p:cNvPr>
          <p:cNvSpPr/>
          <p:nvPr/>
        </p:nvSpPr>
        <p:spPr>
          <a:xfrm>
            <a:off x="9639594" y="-668764"/>
            <a:ext cx="3694441" cy="3597157"/>
          </a:xfrm>
          <a:prstGeom prst="ellipse">
            <a:avLst/>
          </a:prstGeom>
          <a:solidFill>
            <a:srgbClr val="DB2B6F">
              <a:alpha val="62000"/>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29" name="Circle">
            <a:extLst>
              <a:ext uri="{FF2B5EF4-FFF2-40B4-BE49-F238E27FC236}">
                <a16:creationId xmlns:a16="http://schemas.microsoft.com/office/drawing/2014/main" id="{F8B0ED18-3FB6-46AF-850E-40E3B08855A3}"/>
              </a:ext>
              <a:ext uri="{C183D7F6-B498-43B3-948B-1728B52AA6E4}">
                <adec:decorative xmlns:adec="http://schemas.microsoft.com/office/drawing/2017/decorative" val="1"/>
              </a:ext>
            </a:extLst>
          </p:cNvPr>
          <p:cNvSpPr/>
          <p:nvPr/>
        </p:nvSpPr>
        <p:spPr>
          <a:xfrm>
            <a:off x="8426039" y="3653394"/>
            <a:ext cx="4053727" cy="4205854"/>
          </a:xfrm>
          <a:prstGeom prst="ellipse">
            <a:avLst/>
          </a:prstGeom>
          <a:solidFill>
            <a:srgbClr val="2DAAE1">
              <a:alpha val="62000"/>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30" name="Circle">
            <a:extLst>
              <a:ext uri="{FF2B5EF4-FFF2-40B4-BE49-F238E27FC236}">
                <a16:creationId xmlns:a16="http://schemas.microsoft.com/office/drawing/2014/main" id="{5AD97D0B-DD5F-4A86-B206-26EE6650A44E}"/>
              </a:ext>
              <a:ext uri="{C183D7F6-B498-43B3-948B-1728B52AA6E4}">
                <adec:decorative xmlns:adec="http://schemas.microsoft.com/office/drawing/2017/decorative" val="1"/>
              </a:ext>
            </a:extLst>
          </p:cNvPr>
          <p:cNvSpPr/>
          <p:nvPr/>
        </p:nvSpPr>
        <p:spPr>
          <a:xfrm>
            <a:off x="-1232702" y="3726996"/>
            <a:ext cx="2971799" cy="3131004"/>
          </a:xfrm>
          <a:prstGeom prst="ellipse">
            <a:avLst/>
          </a:prstGeom>
          <a:solidFill>
            <a:srgbClr val="201F4B">
              <a:alpha val="62000"/>
            </a:srgbClr>
          </a:solidFill>
          <a:ln w="12700">
            <a:miter lim="400000"/>
          </a:ln>
        </p:spPr>
        <p:txBody>
          <a:bodyPr lIns="45718" tIns="45718" rIns="45718" bIns="45718" anchor="ctr"/>
          <a:lstStyle/>
          <a:p>
            <a:pPr>
              <a:defRPr>
                <a:latin typeface="+mn-lt"/>
                <a:ea typeface="+mn-ea"/>
                <a:cs typeface="+mn-cs"/>
                <a:sym typeface="Calibri"/>
              </a:defRPr>
            </a:pPr>
            <a:endParaRPr/>
          </a:p>
        </p:txBody>
      </p:sp>
      <p:sp>
        <p:nvSpPr>
          <p:cNvPr id="11" name="Title 10">
            <a:extLst>
              <a:ext uri="{FF2B5EF4-FFF2-40B4-BE49-F238E27FC236}">
                <a16:creationId xmlns:a16="http://schemas.microsoft.com/office/drawing/2014/main" id="{5D3B61C8-7359-8E43-2B2D-20AE42739484}"/>
              </a:ext>
            </a:extLst>
          </p:cNvPr>
          <p:cNvSpPr txBox="1">
            <a:spLocks noGrp="1"/>
          </p:cNvSpPr>
          <p:nvPr>
            <p:ph type="title" idx="4294967295"/>
          </p:nvPr>
        </p:nvSpPr>
        <p:spPr>
          <a:xfrm>
            <a:off x="1739097" y="1865131"/>
            <a:ext cx="8432156" cy="2246769"/>
          </a:xfrm>
          <a:prstGeom prst="rect">
            <a:avLst/>
          </a:prstGeom>
          <a:noFill/>
          <a:ln w="12700" cap="flat">
            <a:noFill/>
            <a:prstDash/>
            <a:miter lim="400000"/>
          </a:ln>
          <a:effectLst/>
          <a:sp3d/>
        </p:spPr>
        <p:style>
          <a:lnRef idx="0">
            <a:scrgbClr r="0" g="0" b="0"/>
          </a:lnRef>
          <a:fillRef idx="0">
            <a:scrgbClr r="0" g="0" b="0"/>
          </a:fillRef>
          <a:effectRef idx="0">
            <a:scrgbClr r="0" g="0" b="0"/>
          </a:effectRef>
          <a:fontRef idx="none"/>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GB" sz="2800" b="0" i="0" u="none" strike="noStrike" kern="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mj-cs"/>
                <a:sym typeface="Helvetica"/>
              </a:rPr>
              <a:t>If you need information, advice or support about your feelings or mental health, you can telephone the Just One Number single point of access on 0300 300 0123, or visit </a:t>
            </a:r>
            <a:r>
              <a:rPr kumimoji="0" lang="en-GB" sz="2800" b="0" i="0" u="sng" strike="noStrike" kern="0" cap="none" spc="0" normalizeH="0" baseline="0" noProof="0" dirty="0">
                <a:ln>
                  <a:noFill/>
                </a:ln>
                <a:solidFill>
                  <a:srgbClr val="0563C1"/>
                </a:solidFill>
                <a:effectLst/>
                <a:uLnTx/>
                <a:uFillTx/>
                <a:latin typeface="Arial" panose="020B0604020202020204" pitchFamily="34" charset="0"/>
                <a:ea typeface="Arial" panose="020B0604020202020204" pitchFamily="34" charset="0"/>
                <a:cs typeface="+mj-cs"/>
                <a:sym typeface="Helvetica"/>
                <a:hlinkClick r:id="rId3"/>
              </a:rPr>
              <a:t>Just One Norfolk – Emotional Health</a:t>
            </a:r>
            <a:r>
              <a:rPr kumimoji="0" lang="en-GB" sz="2800" b="0" i="0" u="none" strike="noStrike" kern="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mj-cs"/>
                <a:sym typeface="Helvetica"/>
              </a:rPr>
              <a:t> </a:t>
            </a:r>
            <a:endParaRPr kumimoji="0" lang="en-GB" sz="2800" b="0" i="0" u="none" strike="noStrike" kern="0" cap="none" spc="0" normalizeH="0" baseline="0" noProof="0" dirty="0">
              <a:ln>
                <a:noFill/>
              </a:ln>
              <a:solidFill>
                <a:srgbClr val="000000"/>
              </a:solidFill>
              <a:effectLst/>
              <a:uLnTx/>
              <a:uFillTx/>
              <a:latin typeface="+mj-lt"/>
              <a:ea typeface="+mj-ea"/>
              <a:cs typeface="+mj-cs"/>
              <a:sym typeface="Helvetica"/>
            </a:endParaRPr>
          </a:p>
        </p:txBody>
      </p:sp>
    </p:spTree>
    <p:extLst>
      <p:ext uri="{BB962C8B-B14F-4D97-AF65-F5344CB8AC3E}">
        <p14:creationId xmlns:p14="http://schemas.microsoft.com/office/powerpoint/2010/main" val="2899642368"/>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9FD428B7872F4A9ECA03E8CF46869B" ma:contentTypeVersion="18" ma:contentTypeDescription="Create a new document." ma:contentTypeScope="" ma:versionID="517dfe9c05900b8ffd0d5f65ed640727">
  <xsd:schema xmlns:xsd="http://www.w3.org/2001/XMLSchema" xmlns:xs="http://www.w3.org/2001/XMLSchema" xmlns:p="http://schemas.microsoft.com/office/2006/metadata/properties" xmlns:ns1="http://schemas.microsoft.com/sharepoint/v3" xmlns:ns2="ea41888c-19fc-4030-b939-d290fd0baed6" xmlns:ns3="53ab2bb6-9201-4b69-98a5-e5d858299066" targetNamespace="http://schemas.microsoft.com/office/2006/metadata/properties" ma:root="true" ma:fieldsID="44ce376f80f0ade5d21d3ef39bb7013b" ns1:_="" ns2:_="" ns3:_="">
    <xsd:import namespace="http://schemas.microsoft.com/sharepoint/v3"/>
    <xsd:import namespace="ea41888c-19fc-4030-b939-d290fd0baed6"/>
    <xsd:import namespace="53ab2bb6-9201-4b69-98a5-e5d85829906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1:_ip_UnifiedCompliancePolicyProperties" minOccurs="0"/>
                <xsd:element ref="ns1:_ip_UnifiedCompliancePolicyUIAction"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41888c-19fc-4030-b939-d290fd0bae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ternalName="MediaServiceDateTake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MediaServiceLocation" ma:index="22" nillable="true" ma:displayName="Location" ma:internalName="MediaServiceLocation" ma:readOnly="true">
      <xsd:simpleType>
        <xsd:restriction base="dms:Text"/>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3ab2bb6-9201-4b69-98a5-e5d858299066"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3c66df2f-91d6-4718-b550-0b30d29cfcd7}" ma:internalName="TaxCatchAll" ma:showField="CatchAllData" ma:web="53ab2bb6-9201-4b69-98a5-e5d85829906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53ab2bb6-9201-4b69-98a5-e5d858299066">
      <UserInfo>
        <DisplayName>CHURCH, Alex (NHS NORFOLK AND WAVENEY CCG)</DisplayName>
        <AccountId>20</AccountId>
        <AccountType/>
      </UserInfo>
      <UserInfo>
        <DisplayName>BELL, Andrea (NHS NORFOLK AND WAVENEY CCG)</DisplayName>
        <AccountId>17</AccountId>
        <AccountType/>
      </UserInfo>
    </SharedWithUsers>
    <lcf76f155ced4ddcb4097134ff3c332f xmlns="ea41888c-19fc-4030-b939-d290fd0baed6">
      <Terms xmlns="http://schemas.microsoft.com/office/infopath/2007/PartnerControls"/>
    </lcf76f155ced4ddcb4097134ff3c332f>
    <TaxCatchAll xmlns="53ab2bb6-9201-4b69-98a5-e5d858299066" xsi:nil="true"/>
  </documentManagement>
</p:properties>
</file>

<file path=customXml/itemProps1.xml><?xml version="1.0" encoding="utf-8"?>
<ds:datastoreItem xmlns:ds="http://schemas.openxmlformats.org/officeDocument/2006/customXml" ds:itemID="{DED443F4-8ABF-47A1-B8F4-EA551B4ACD64}">
  <ds:schemaRefs>
    <ds:schemaRef ds:uri="53ab2bb6-9201-4b69-98a5-e5d858299066"/>
    <ds:schemaRef ds:uri="ea41888c-19fc-4030-b939-d290fd0baed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C48CD52-37FD-4102-AA50-D64837C14848}">
  <ds:schemaRefs>
    <ds:schemaRef ds:uri="http://schemas.microsoft.com/sharepoint/v3/contenttype/forms"/>
  </ds:schemaRefs>
</ds:datastoreItem>
</file>

<file path=customXml/itemProps3.xml><?xml version="1.0" encoding="utf-8"?>
<ds:datastoreItem xmlns:ds="http://schemas.openxmlformats.org/officeDocument/2006/customXml" ds:itemID="{52CDAB32-F95B-40B6-9B15-372AAF20F63B}">
  <ds:schemaRefs>
    <ds:schemaRef ds:uri="53ab2bb6-9201-4b69-98a5-e5d858299066"/>
    <ds:schemaRef ds:uri="ea41888c-19fc-4030-b939-d290fd0bae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36</TotalTime>
  <Words>543</Words>
  <Application>Microsoft Office PowerPoint</Application>
  <PresentationFormat>Widescreen</PresentationFormat>
  <Paragraphs>46</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Helvetica</vt:lpstr>
      <vt:lpstr>Symbol</vt:lpstr>
      <vt:lpstr>Office Theme</vt:lpstr>
      <vt:lpstr>Digital Services for Children and Young People's Mental Health  Survey Guidance</vt:lpstr>
      <vt:lpstr>Who is asking you these questions?</vt:lpstr>
      <vt:lpstr>Why are we asking you these questions?</vt:lpstr>
      <vt:lpstr>Why it matters that we hear your voices</vt:lpstr>
      <vt:lpstr>How to complete the Survey</vt:lpstr>
      <vt:lpstr>If you need information, advice or support about your feelings or mental health, you can telephone the Just One Number single point of access on 0300 300 0123, or visit Just One Norfolk – Emotional Health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Kaela</dc:creator>
  <cp:lastModifiedBy>Karen Waters</cp:lastModifiedBy>
  <cp:revision>11</cp:revision>
  <cp:lastPrinted>2022-07-02T14:13:44Z</cp:lastPrinted>
  <dcterms:modified xsi:type="dcterms:W3CDTF">2023-06-30T10:23:23Z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0x010100EF9FD428B7872F4A9ECA03E8CF46869B</vt:lpwstr>
  </property>
  <property fmtid="{D5CDD505-2E9C-101B-9397-08002B2CF9AE}" pid="3" name="MediaServiceImageTags">
    <vt:lpwstr/>
  </property>
</Properties>
</file>