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70" r:id="rId3"/>
    <p:sldId id="334" r:id="rId4"/>
    <p:sldId id="261" r:id="rId5"/>
    <p:sldId id="335" r:id="rId6"/>
    <p:sldId id="33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57CF57DD-84A9-4CA5-B2B7-848612649451}">
          <p14:sldIdLst>
            <p14:sldId id="257"/>
            <p14:sldId id="270"/>
            <p14:sldId id="334"/>
            <p14:sldId id="261"/>
            <p14:sldId id="335"/>
            <p14:sldId id="336"/>
          </p14:sldIdLst>
        </p14:section>
        <p14:section name="Content slides" id="{A974BE25-B601-47C0-9833-C8502E0963D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508C"/>
    <a:srgbClr val="7C5EA4"/>
    <a:srgbClr val="28245C"/>
    <a:srgbClr val="FAB432"/>
    <a:srgbClr val="62C5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CB57C2-C456-490D-8AD5-3DEEB6FEBFD6}" v="27" dt="2022-09-29T09:37:46.4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08" d="100"/>
          <a:sy n="108" d="100"/>
        </p:scale>
        <p:origin x="10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92477D-006A-409D-9F07-B0768AF853C5}" type="datetimeFigureOut">
              <a:rPr lang="en-GB" smtClean="0"/>
              <a:t>24/04/2023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BD895-8462-4A30-A42D-B0C7FB4EFD68}" type="slidenum">
              <a:rPr lang="en-GB" smtClean="0"/>
              <a:t>‹#›</a:t>
            </a:fld>
            <a:endParaRPr lang="en-GB"/>
          </a:p>
        </p:txBody>
      </p:sp>
    </p:spTree>
    <p:extLst>
      <p:ext uri="{BB962C8B-B14F-4D97-AF65-F5344CB8AC3E}">
        <p14:creationId xmlns:p14="http://schemas.microsoft.com/office/powerpoint/2010/main" val="304990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8B20DB-958D-486B-9FC0-0F4F2B5F5FA8}" type="slidenum">
              <a:rPr lang="en-GB" smtClean="0"/>
              <a:t>1</a:t>
            </a:fld>
            <a:endParaRPr lang="en-GB"/>
          </a:p>
        </p:txBody>
      </p:sp>
    </p:spTree>
    <p:extLst>
      <p:ext uri="{BB962C8B-B14F-4D97-AF65-F5344CB8AC3E}">
        <p14:creationId xmlns:p14="http://schemas.microsoft.com/office/powerpoint/2010/main" val="943533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organisations/groups that are interested in what young people say and will be reading the results carefully to decide what to do to improve the lives of children and young people with SEND.</a:t>
            </a:r>
          </a:p>
        </p:txBody>
      </p:sp>
      <p:sp>
        <p:nvSpPr>
          <p:cNvPr id="4" name="Slide Number Placeholder 3"/>
          <p:cNvSpPr>
            <a:spLocks noGrp="1"/>
          </p:cNvSpPr>
          <p:nvPr>
            <p:ph type="sldNum" sz="quarter" idx="5"/>
          </p:nvPr>
        </p:nvSpPr>
        <p:spPr/>
        <p:txBody>
          <a:bodyPr/>
          <a:lstStyle/>
          <a:p>
            <a:fld id="{48CBD895-8462-4A30-A42D-B0C7FB4EFD68}" type="slidenum">
              <a:rPr lang="en-GB" smtClean="0"/>
              <a:t>2</a:t>
            </a:fld>
            <a:endParaRPr lang="en-GB"/>
          </a:p>
        </p:txBody>
      </p:sp>
    </p:spTree>
    <p:extLst>
      <p:ext uri="{BB962C8B-B14F-4D97-AF65-F5344CB8AC3E}">
        <p14:creationId xmlns:p14="http://schemas.microsoft.com/office/powerpoint/2010/main" val="860117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Decisions could be made about for example, more things to do in your local community, more help in school.</a:t>
            </a:r>
          </a:p>
        </p:txBody>
      </p:sp>
      <p:sp>
        <p:nvSpPr>
          <p:cNvPr id="4" name="Slide Number Placeholder 3"/>
          <p:cNvSpPr>
            <a:spLocks noGrp="1"/>
          </p:cNvSpPr>
          <p:nvPr>
            <p:ph type="sldNum" sz="quarter" idx="5"/>
          </p:nvPr>
        </p:nvSpPr>
        <p:spPr/>
        <p:txBody>
          <a:bodyPr/>
          <a:lstStyle/>
          <a:p>
            <a:fld id="{48CBD895-8462-4A30-A42D-B0C7FB4EFD68}" type="slidenum">
              <a:rPr lang="en-GB" smtClean="0"/>
              <a:t>3</a:t>
            </a:fld>
            <a:endParaRPr lang="en-GB"/>
          </a:p>
        </p:txBody>
      </p:sp>
    </p:spTree>
    <p:extLst>
      <p:ext uri="{BB962C8B-B14F-4D97-AF65-F5344CB8AC3E}">
        <p14:creationId xmlns:p14="http://schemas.microsoft.com/office/powerpoint/2010/main" val="905760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03040-E733-4AA8-848D-CDBBFE3FC2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5D4F21-B3A0-41AF-926E-5CC5ABA92F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7E9186B-89EC-4CCF-9957-93A83594249A}"/>
              </a:ext>
            </a:extLst>
          </p:cNvPr>
          <p:cNvSpPr>
            <a:spLocks noGrp="1"/>
          </p:cNvSpPr>
          <p:nvPr>
            <p:ph type="dt" sz="half" idx="10"/>
          </p:nvPr>
        </p:nvSpPr>
        <p:spPr/>
        <p:txBody>
          <a:bodyPr/>
          <a:lstStyle/>
          <a:p>
            <a:fld id="{DC6FB719-6557-4184-94AE-2139EB68E312}" type="datetimeFigureOut">
              <a:rPr lang="en-GB" smtClean="0"/>
              <a:t>24/04/2023</a:t>
            </a:fld>
            <a:endParaRPr lang="en-GB"/>
          </a:p>
        </p:txBody>
      </p:sp>
      <p:sp>
        <p:nvSpPr>
          <p:cNvPr id="5" name="Footer Placeholder 4">
            <a:extLst>
              <a:ext uri="{FF2B5EF4-FFF2-40B4-BE49-F238E27FC236}">
                <a16:creationId xmlns:a16="http://schemas.microsoft.com/office/drawing/2014/main" id="{28FD8E66-88EE-4F25-9556-8E889A804D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54F9F6-35AB-447C-8054-3FC25E8AFAB0}"/>
              </a:ext>
            </a:extLst>
          </p:cNvPr>
          <p:cNvSpPr>
            <a:spLocks noGrp="1"/>
          </p:cNvSpPr>
          <p:nvPr>
            <p:ph type="sldNum" sz="quarter" idx="12"/>
          </p:nvPr>
        </p:nvSpPr>
        <p:spPr/>
        <p:txBody>
          <a:bodyPr/>
          <a:lstStyle/>
          <a:p>
            <a:fld id="{0A8C5381-90FB-4790-9518-BBAF203E9EE4}" type="slidenum">
              <a:rPr lang="en-GB" smtClean="0"/>
              <a:t>‹#›</a:t>
            </a:fld>
            <a:endParaRPr lang="en-GB"/>
          </a:p>
        </p:txBody>
      </p:sp>
    </p:spTree>
    <p:extLst>
      <p:ext uri="{BB962C8B-B14F-4D97-AF65-F5344CB8AC3E}">
        <p14:creationId xmlns:p14="http://schemas.microsoft.com/office/powerpoint/2010/main" val="1309338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F3503-864D-4334-AC85-F7AF4769028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46487D-ABAB-4C49-BAC1-EB115C9CCB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53DB99-9346-4D53-B98F-2457942FAA55}"/>
              </a:ext>
            </a:extLst>
          </p:cNvPr>
          <p:cNvSpPr>
            <a:spLocks noGrp="1"/>
          </p:cNvSpPr>
          <p:nvPr>
            <p:ph type="dt" sz="half" idx="10"/>
          </p:nvPr>
        </p:nvSpPr>
        <p:spPr/>
        <p:txBody>
          <a:bodyPr/>
          <a:lstStyle/>
          <a:p>
            <a:fld id="{DC6FB719-6557-4184-94AE-2139EB68E312}" type="datetimeFigureOut">
              <a:rPr lang="en-GB" smtClean="0"/>
              <a:t>24/04/2023</a:t>
            </a:fld>
            <a:endParaRPr lang="en-GB"/>
          </a:p>
        </p:txBody>
      </p:sp>
      <p:sp>
        <p:nvSpPr>
          <p:cNvPr id="5" name="Footer Placeholder 4">
            <a:extLst>
              <a:ext uri="{FF2B5EF4-FFF2-40B4-BE49-F238E27FC236}">
                <a16:creationId xmlns:a16="http://schemas.microsoft.com/office/drawing/2014/main" id="{79FD1620-8AFC-45D1-A965-AC29E9E194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74D98E-41EE-4B41-98D4-8024767FE735}"/>
              </a:ext>
            </a:extLst>
          </p:cNvPr>
          <p:cNvSpPr>
            <a:spLocks noGrp="1"/>
          </p:cNvSpPr>
          <p:nvPr>
            <p:ph type="sldNum" sz="quarter" idx="12"/>
          </p:nvPr>
        </p:nvSpPr>
        <p:spPr/>
        <p:txBody>
          <a:bodyPr/>
          <a:lstStyle/>
          <a:p>
            <a:fld id="{0A8C5381-90FB-4790-9518-BBAF203E9EE4}" type="slidenum">
              <a:rPr lang="en-GB" smtClean="0"/>
              <a:t>‹#›</a:t>
            </a:fld>
            <a:endParaRPr lang="en-GB"/>
          </a:p>
        </p:txBody>
      </p:sp>
    </p:spTree>
    <p:extLst>
      <p:ext uri="{BB962C8B-B14F-4D97-AF65-F5344CB8AC3E}">
        <p14:creationId xmlns:p14="http://schemas.microsoft.com/office/powerpoint/2010/main" val="2035303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6F5E5B-CE58-4B90-B665-4E8281C65F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865A42-7377-4208-BE1B-2852102085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645C07-3CBE-46DE-A385-2CA53B023491}"/>
              </a:ext>
            </a:extLst>
          </p:cNvPr>
          <p:cNvSpPr>
            <a:spLocks noGrp="1"/>
          </p:cNvSpPr>
          <p:nvPr>
            <p:ph type="dt" sz="half" idx="10"/>
          </p:nvPr>
        </p:nvSpPr>
        <p:spPr/>
        <p:txBody>
          <a:bodyPr/>
          <a:lstStyle/>
          <a:p>
            <a:fld id="{DC6FB719-6557-4184-94AE-2139EB68E312}" type="datetimeFigureOut">
              <a:rPr lang="en-GB" smtClean="0"/>
              <a:t>24/04/2023</a:t>
            </a:fld>
            <a:endParaRPr lang="en-GB"/>
          </a:p>
        </p:txBody>
      </p:sp>
      <p:sp>
        <p:nvSpPr>
          <p:cNvPr id="5" name="Footer Placeholder 4">
            <a:extLst>
              <a:ext uri="{FF2B5EF4-FFF2-40B4-BE49-F238E27FC236}">
                <a16:creationId xmlns:a16="http://schemas.microsoft.com/office/drawing/2014/main" id="{44FD0801-3BD6-4FA7-BE8F-88CB682748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4CBB1E-8943-4844-B528-F952D7DDA774}"/>
              </a:ext>
            </a:extLst>
          </p:cNvPr>
          <p:cNvSpPr>
            <a:spLocks noGrp="1"/>
          </p:cNvSpPr>
          <p:nvPr>
            <p:ph type="sldNum" sz="quarter" idx="12"/>
          </p:nvPr>
        </p:nvSpPr>
        <p:spPr/>
        <p:txBody>
          <a:bodyPr/>
          <a:lstStyle/>
          <a:p>
            <a:fld id="{0A8C5381-90FB-4790-9518-BBAF203E9EE4}" type="slidenum">
              <a:rPr lang="en-GB" smtClean="0"/>
              <a:t>‹#›</a:t>
            </a:fld>
            <a:endParaRPr lang="en-GB"/>
          </a:p>
        </p:txBody>
      </p:sp>
    </p:spTree>
    <p:extLst>
      <p:ext uri="{BB962C8B-B14F-4D97-AF65-F5344CB8AC3E}">
        <p14:creationId xmlns:p14="http://schemas.microsoft.com/office/powerpoint/2010/main" val="330113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4A9F5-861E-4A6A-B849-64B819B9DE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823560-C362-48C3-9EBF-DCC6811665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30AB90-5A50-4D73-87FA-57EE0F4399B4}"/>
              </a:ext>
            </a:extLst>
          </p:cNvPr>
          <p:cNvSpPr>
            <a:spLocks noGrp="1"/>
          </p:cNvSpPr>
          <p:nvPr>
            <p:ph type="dt" sz="half" idx="10"/>
          </p:nvPr>
        </p:nvSpPr>
        <p:spPr/>
        <p:txBody>
          <a:bodyPr/>
          <a:lstStyle/>
          <a:p>
            <a:fld id="{DC6FB719-6557-4184-94AE-2139EB68E312}" type="datetimeFigureOut">
              <a:rPr lang="en-GB" smtClean="0"/>
              <a:t>24/04/2023</a:t>
            </a:fld>
            <a:endParaRPr lang="en-GB"/>
          </a:p>
        </p:txBody>
      </p:sp>
      <p:sp>
        <p:nvSpPr>
          <p:cNvPr id="5" name="Footer Placeholder 4">
            <a:extLst>
              <a:ext uri="{FF2B5EF4-FFF2-40B4-BE49-F238E27FC236}">
                <a16:creationId xmlns:a16="http://schemas.microsoft.com/office/drawing/2014/main" id="{6EB9C0F7-4C70-45E0-98D9-57CF24D2D1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9A93D9-7F77-4906-A571-89CF8173C011}"/>
              </a:ext>
            </a:extLst>
          </p:cNvPr>
          <p:cNvSpPr>
            <a:spLocks noGrp="1"/>
          </p:cNvSpPr>
          <p:nvPr>
            <p:ph type="sldNum" sz="quarter" idx="12"/>
          </p:nvPr>
        </p:nvSpPr>
        <p:spPr/>
        <p:txBody>
          <a:bodyPr/>
          <a:lstStyle/>
          <a:p>
            <a:fld id="{0A8C5381-90FB-4790-9518-BBAF203E9EE4}" type="slidenum">
              <a:rPr lang="en-GB" smtClean="0"/>
              <a:t>‹#›</a:t>
            </a:fld>
            <a:endParaRPr lang="en-GB"/>
          </a:p>
        </p:txBody>
      </p:sp>
    </p:spTree>
    <p:extLst>
      <p:ext uri="{BB962C8B-B14F-4D97-AF65-F5344CB8AC3E}">
        <p14:creationId xmlns:p14="http://schemas.microsoft.com/office/powerpoint/2010/main" val="109809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22AB-5B0E-431F-8D28-242C6B3324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8FAFDC-1BA9-42DD-B1A7-8FAB2A254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A2DB39-BC8B-44F1-A7BF-C4F1EF29F101}"/>
              </a:ext>
            </a:extLst>
          </p:cNvPr>
          <p:cNvSpPr>
            <a:spLocks noGrp="1"/>
          </p:cNvSpPr>
          <p:nvPr>
            <p:ph type="dt" sz="half" idx="10"/>
          </p:nvPr>
        </p:nvSpPr>
        <p:spPr/>
        <p:txBody>
          <a:bodyPr/>
          <a:lstStyle/>
          <a:p>
            <a:fld id="{DC6FB719-6557-4184-94AE-2139EB68E312}" type="datetimeFigureOut">
              <a:rPr lang="en-GB" smtClean="0"/>
              <a:t>24/04/2023</a:t>
            </a:fld>
            <a:endParaRPr lang="en-GB"/>
          </a:p>
        </p:txBody>
      </p:sp>
      <p:sp>
        <p:nvSpPr>
          <p:cNvPr id="5" name="Footer Placeholder 4">
            <a:extLst>
              <a:ext uri="{FF2B5EF4-FFF2-40B4-BE49-F238E27FC236}">
                <a16:creationId xmlns:a16="http://schemas.microsoft.com/office/drawing/2014/main" id="{8A5AF1F7-1453-489B-8702-36D33EDBD0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DCC4AC-CB5A-4A6A-AFB5-30F806AD63FA}"/>
              </a:ext>
            </a:extLst>
          </p:cNvPr>
          <p:cNvSpPr>
            <a:spLocks noGrp="1"/>
          </p:cNvSpPr>
          <p:nvPr>
            <p:ph type="sldNum" sz="quarter" idx="12"/>
          </p:nvPr>
        </p:nvSpPr>
        <p:spPr/>
        <p:txBody>
          <a:bodyPr/>
          <a:lstStyle/>
          <a:p>
            <a:fld id="{0A8C5381-90FB-4790-9518-BBAF203E9EE4}" type="slidenum">
              <a:rPr lang="en-GB" smtClean="0"/>
              <a:t>‹#›</a:t>
            </a:fld>
            <a:endParaRPr lang="en-GB"/>
          </a:p>
        </p:txBody>
      </p:sp>
    </p:spTree>
    <p:extLst>
      <p:ext uri="{BB962C8B-B14F-4D97-AF65-F5344CB8AC3E}">
        <p14:creationId xmlns:p14="http://schemas.microsoft.com/office/powerpoint/2010/main" val="6975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720F-C9F2-4441-B510-AF631215DA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E2E123-BDEB-4E73-BE07-807D163225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003690F-EFA8-4870-B567-4631AD2BF1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365C2B-D591-4975-873C-6188667FA4BE}"/>
              </a:ext>
            </a:extLst>
          </p:cNvPr>
          <p:cNvSpPr>
            <a:spLocks noGrp="1"/>
          </p:cNvSpPr>
          <p:nvPr>
            <p:ph type="dt" sz="half" idx="10"/>
          </p:nvPr>
        </p:nvSpPr>
        <p:spPr/>
        <p:txBody>
          <a:bodyPr/>
          <a:lstStyle/>
          <a:p>
            <a:fld id="{DC6FB719-6557-4184-94AE-2139EB68E312}" type="datetimeFigureOut">
              <a:rPr lang="en-GB" smtClean="0"/>
              <a:t>24/04/2023</a:t>
            </a:fld>
            <a:endParaRPr lang="en-GB"/>
          </a:p>
        </p:txBody>
      </p:sp>
      <p:sp>
        <p:nvSpPr>
          <p:cNvPr id="6" name="Footer Placeholder 5">
            <a:extLst>
              <a:ext uri="{FF2B5EF4-FFF2-40B4-BE49-F238E27FC236}">
                <a16:creationId xmlns:a16="http://schemas.microsoft.com/office/drawing/2014/main" id="{FD70A697-CD09-4A93-840B-9BA92D3190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27A897-C018-4913-9FA3-784751D34AAA}"/>
              </a:ext>
            </a:extLst>
          </p:cNvPr>
          <p:cNvSpPr>
            <a:spLocks noGrp="1"/>
          </p:cNvSpPr>
          <p:nvPr>
            <p:ph type="sldNum" sz="quarter" idx="12"/>
          </p:nvPr>
        </p:nvSpPr>
        <p:spPr/>
        <p:txBody>
          <a:bodyPr/>
          <a:lstStyle/>
          <a:p>
            <a:fld id="{0A8C5381-90FB-4790-9518-BBAF203E9EE4}" type="slidenum">
              <a:rPr lang="en-GB" smtClean="0"/>
              <a:t>‹#›</a:t>
            </a:fld>
            <a:endParaRPr lang="en-GB"/>
          </a:p>
        </p:txBody>
      </p:sp>
    </p:spTree>
    <p:extLst>
      <p:ext uri="{BB962C8B-B14F-4D97-AF65-F5344CB8AC3E}">
        <p14:creationId xmlns:p14="http://schemas.microsoft.com/office/powerpoint/2010/main" val="3640207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038B-DB80-431E-AC44-CA23D2535E7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ADF272-CADE-438B-9A2D-6289113B25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35ED20-4BA4-48FE-96D7-6D96A3F4C9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EB86FB-5E27-4DD6-8506-2C4BE296B8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A2F9A7-9654-4C41-B003-D023692AE8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4E8631-5304-41A3-8F1B-BFC107D5919E}"/>
              </a:ext>
            </a:extLst>
          </p:cNvPr>
          <p:cNvSpPr>
            <a:spLocks noGrp="1"/>
          </p:cNvSpPr>
          <p:nvPr>
            <p:ph type="dt" sz="half" idx="10"/>
          </p:nvPr>
        </p:nvSpPr>
        <p:spPr/>
        <p:txBody>
          <a:bodyPr/>
          <a:lstStyle/>
          <a:p>
            <a:fld id="{DC6FB719-6557-4184-94AE-2139EB68E312}" type="datetimeFigureOut">
              <a:rPr lang="en-GB" smtClean="0"/>
              <a:t>24/04/2023</a:t>
            </a:fld>
            <a:endParaRPr lang="en-GB"/>
          </a:p>
        </p:txBody>
      </p:sp>
      <p:sp>
        <p:nvSpPr>
          <p:cNvPr id="8" name="Footer Placeholder 7">
            <a:extLst>
              <a:ext uri="{FF2B5EF4-FFF2-40B4-BE49-F238E27FC236}">
                <a16:creationId xmlns:a16="http://schemas.microsoft.com/office/drawing/2014/main" id="{B71B980F-4610-4FE8-B58F-29096744E9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46BFC37-B47B-4352-8204-EBE4A6AE1674}"/>
              </a:ext>
            </a:extLst>
          </p:cNvPr>
          <p:cNvSpPr>
            <a:spLocks noGrp="1"/>
          </p:cNvSpPr>
          <p:nvPr>
            <p:ph type="sldNum" sz="quarter" idx="12"/>
          </p:nvPr>
        </p:nvSpPr>
        <p:spPr/>
        <p:txBody>
          <a:bodyPr/>
          <a:lstStyle/>
          <a:p>
            <a:fld id="{0A8C5381-90FB-4790-9518-BBAF203E9EE4}" type="slidenum">
              <a:rPr lang="en-GB" smtClean="0"/>
              <a:t>‹#›</a:t>
            </a:fld>
            <a:endParaRPr lang="en-GB"/>
          </a:p>
        </p:txBody>
      </p:sp>
    </p:spTree>
    <p:extLst>
      <p:ext uri="{BB962C8B-B14F-4D97-AF65-F5344CB8AC3E}">
        <p14:creationId xmlns:p14="http://schemas.microsoft.com/office/powerpoint/2010/main" val="129215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20F28-DBCC-4775-85BD-CD76F8CD3D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9D23B0-D61D-479E-8A96-7F703889EBA6}"/>
              </a:ext>
            </a:extLst>
          </p:cNvPr>
          <p:cNvSpPr>
            <a:spLocks noGrp="1"/>
          </p:cNvSpPr>
          <p:nvPr>
            <p:ph type="dt" sz="half" idx="10"/>
          </p:nvPr>
        </p:nvSpPr>
        <p:spPr/>
        <p:txBody>
          <a:bodyPr/>
          <a:lstStyle/>
          <a:p>
            <a:fld id="{DC6FB719-6557-4184-94AE-2139EB68E312}" type="datetimeFigureOut">
              <a:rPr lang="en-GB" smtClean="0"/>
              <a:t>24/04/2023</a:t>
            </a:fld>
            <a:endParaRPr lang="en-GB"/>
          </a:p>
        </p:txBody>
      </p:sp>
      <p:sp>
        <p:nvSpPr>
          <p:cNvPr id="4" name="Footer Placeholder 3">
            <a:extLst>
              <a:ext uri="{FF2B5EF4-FFF2-40B4-BE49-F238E27FC236}">
                <a16:creationId xmlns:a16="http://schemas.microsoft.com/office/drawing/2014/main" id="{EDD22272-A76B-4585-B264-5AF1DCEF29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9CFC560-3849-4734-82EE-3D05C89F3AA5}"/>
              </a:ext>
            </a:extLst>
          </p:cNvPr>
          <p:cNvSpPr>
            <a:spLocks noGrp="1"/>
          </p:cNvSpPr>
          <p:nvPr>
            <p:ph type="sldNum" sz="quarter" idx="12"/>
          </p:nvPr>
        </p:nvSpPr>
        <p:spPr/>
        <p:txBody>
          <a:bodyPr/>
          <a:lstStyle/>
          <a:p>
            <a:fld id="{0A8C5381-90FB-4790-9518-BBAF203E9EE4}" type="slidenum">
              <a:rPr lang="en-GB" smtClean="0"/>
              <a:t>‹#›</a:t>
            </a:fld>
            <a:endParaRPr lang="en-GB"/>
          </a:p>
        </p:txBody>
      </p:sp>
    </p:spTree>
    <p:extLst>
      <p:ext uri="{BB962C8B-B14F-4D97-AF65-F5344CB8AC3E}">
        <p14:creationId xmlns:p14="http://schemas.microsoft.com/office/powerpoint/2010/main" val="3572176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FC84A3-0A77-4AC9-99E7-46C983A9465A}"/>
              </a:ext>
            </a:extLst>
          </p:cNvPr>
          <p:cNvSpPr>
            <a:spLocks noGrp="1"/>
          </p:cNvSpPr>
          <p:nvPr>
            <p:ph type="dt" sz="half" idx="10"/>
          </p:nvPr>
        </p:nvSpPr>
        <p:spPr/>
        <p:txBody>
          <a:bodyPr/>
          <a:lstStyle/>
          <a:p>
            <a:fld id="{DC6FB719-6557-4184-94AE-2139EB68E312}" type="datetimeFigureOut">
              <a:rPr lang="en-GB" smtClean="0"/>
              <a:t>24/04/2023</a:t>
            </a:fld>
            <a:endParaRPr lang="en-GB"/>
          </a:p>
        </p:txBody>
      </p:sp>
      <p:sp>
        <p:nvSpPr>
          <p:cNvPr id="3" name="Footer Placeholder 2">
            <a:extLst>
              <a:ext uri="{FF2B5EF4-FFF2-40B4-BE49-F238E27FC236}">
                <a16:creationId xmlns:a16="http://schemas.microsoft.com/office/drawing/2014/main" id="{B332FC3B-FB53-4D00-A744-85579091B5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99B6A5-2B91-48E6-94B2-FEDC20967E94}"/>
              </a:ext>
            </a:extLst>
          </p:cNvPr>
          <p:cNvSpPr>
            <a:spLocks noGrp="1"/>
          </p:cNvSpPr>
          <p:nvPr>
            <p:ph type="sldNum" sz="quarter" idx="12"/>
          </p:nvPr>
        </p:nvSpPr>
        <p:spPr/>
        <p:txBody>
          <a:bodyPr/>
          <a:lstStyle/>
          <a:p>
            <a:fld id="{0A8C5381-90FB-4790-9518-BBAF203E9EE4}" type="slidenum">
              <a:rPr lang="en-GB" smtClean="0"/>
              <a:t>‹#›</a:t>
            </a:fld>
            <a:endParaRPr lang="en-GB"/>
          </a:p>
        </p:txBody>
      </p:sp>
    </p:spTree>
    <p:extLst>
      <p:ext uri="{BB962C8B-B14F-4D97-AF65-F5344CB8AC3E}">
        <p14:creationId xmlns:p14="http://schemas.microsoft.com/office/powerpoint/2010/main" val="140514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3340-1729-4F3B-843B-D02D2E42AF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46DB27-1939-4C55-8A9D-1F4C986C6D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F0366D6-067B-45B0-81EC-B15E0C45D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46F2E7-6595-45D7-BD56-4E60AC71EA9B}"/>
              </a:ext>
            </a:extLst>
          </p:cNvPr>
          <p:cNvSpPr>
            <a:spLocks noGrp="1"/>
          </p:cNvSpPr>
          <p:nvPr>
            <p:ph type="dt" sz="half" idx="10"/>
          </p:nvPr>
        </p:nvSpPr>
        <p:spPr/>
        <p:txBody>
          <a:bodyPr/>
          <a:lstStyle/>
          <a:p>
            <a:fld id="{DC6FB719-6557-4184-94AE-2139EB68E312}" type="datetimeFigureOut">
              <a:rPr lang="en-GB" smtClean="0"/>
              <a:t>24/04/2023</a:t>
            </a:fld>
            <a:endParaRPr lang="en-GB"/>
          </a:p>
        </p:txBody>
      </p:sp>
      <p:sp>
        <p:nvSpPr>
          <p:cNvPr id="6" name="Footer Placeholder 5">
            <a:extLst>
              <a:ext uri="{FF2B5EF4-FFF2-40B4-BE49-F238E27FC236}">
                <a16:creationId xmlns:a16="http://schemas.microsoft.com/office/drawing/2014/main" id="{D685FFD7-F13E-4E02-B66E-669DF1DA72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1B3318-0151-4F19-9B35-EA296D60AA2D}"/>
              </a:ext>
            </a:extLst>
          </p:cNvPr>
          <p:cNvSpPr>
            <a:spLocks noGrp="1"/>
          </p:cNvSpPr>
          <p:nvPr>
            <p:ph type="sldNum" sz="quarter" idx="12"/>
          </p:nvPr>
        </p:nvSpPr>
        <p:spPr/>
        <p:txBody>
          <a:bodyPr/>
          <a:lstStyle/>
          <a:p>
            <a:fld id="{0A8C5381-90FB-4790-9518-BBAF203E9EE4}" type="slidenum">
              <a:rPr lang="en-GB" smtClean="0"/>
              <a:t>‹#›</a:t>
            </a:fld>
            <a:endParaRPr lang="en-GB"/>
          </a:p>
        </p:txBody>
      </p:sp>
    </p:spTree>
    <p:extLst>
      <p:ext uri="{BB962C8B-B14F-4D97-AF65-F5344CB8AC3E}">
        <p14:creationId xmlns:p14="http://schemas.microsoft.com/office/powerpoint/2010/main" val="3388166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5B24-BAE8-41A8-B150-75C7BA8090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2E25E0-8462-4760-A2C5-5EAB99D8E1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93EA5B-9969-49DB-87F5-0DE1CF1B3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7230ED-023B-43B9-96BA-482FF2A181C6}"/>
              </a:ext>
            </a:extLst>
          </p:cNvPr>
          <p:cNvSpPr>
            <a:spLocks noGrp="1"/>
          </p:cNvSpPr>
          <p:nvPr>
            <p:ph type="dt" sz="half" idx="10"/>
          </p:nvPr>
        </p:nvSpPr>
        <p:spPr/>
        <p:txBody>
          <a:bodyPr/>
          <a:lstStyle/>
          <a:p>
            <a:fld id="{DC6FB719-6557-4184-94AE-2139EB68E312}" type="datetimeFigureOut">
              <a:rPr lang="en-GB" smtClean="0"/>
              <a:t>24/04/2023</a:t>
            </a:fld>
            <a:endParaRPr lang="en-GB"/>
          </a:p>
        </p:txBody>
      </p:sp>
      <p:sp>
        <p:nvSpPr>
          <p:cNvPr id="6" name="Footer Placeholder 5">
            <a:extLst>
              <a:ext uri="{FF2B5EF4-FFF2-40B4-BE49-F238E27FC236}">
                <a16:creationId xmlns:a16="http://schemas.microsoft.com/office/drawing/2014/main" id="{19632833-3448-441D-AF14-2BA419D365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FFB328-3994-445B-A4E9-EE1F02C83DE1}"/>
              </a:ext>
            </a:extLst>
          </p:cNvPr>
          <p:cNvSpPr>
            <a:spLocks noGrp="1"/>
          </p:cNvSpPr>
          <p:nvPr>
            <p:ph type="sldNum" sz="quarter" idx="12"/>
          </p:nvPr>
        </p:nvSpPr>
        <p:spPr/>
        <p:txBody>
          <a:bodyPr/>
          <a:lstStyle/>
          <a:p>
            <a:fld id="{0A8C5381-90FB-4790-9518-BBAF203E9EE4}" type="slidenum">
              <a:rPr lang="en-GB" smtClean="0"/>
              <a:t>‹#›</a:t>
            </a:fld>
            <a:endParaRPr lang="en-GB"/>
          </a:p>
        </p:txBody>
      </p:sp>
    </p:spTree>
    <p:extLst>
      <p:ext uri="{BB962C8B-B14F-4D97-AF65-F5344CB8AC3E}">
        <p14:creationId xmlns:p14="http://schemas.microsoft.com/office/powerpoint/2010/main" val="3411651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4D0793-AADA-448E-A2E8-489C9F6BFB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877829-2DD2-4553-88F4-EBCB7E0C0C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22C6FD-CDDB-48F3-AC37-5059C98A8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FB719-6557-4184-94AE-2139EB68E312}" type="datetimeFigureOut">
              <a:rPr lang="en-GB" smtClean="0"/>
              <a:t>24/04/2023</a:t>
            </a:fld>
            <a:endParaRPr lang="en-GB"/>
          </a:p>
        </p:txBody>
      </p:sp>
      <p:sp>
        <p:nvSpPr>
          <p:cNvPr id="5" name="Footer Placeholder 4">
            <a:extLst>
              <a:ext uri="{FF2B5EF4-FFF2-40B4-BE49-F238E27FC236}">
                <a16:creationId xmlns:a16="http://schemas.microsoft.com/office/drawing/2014/main" id="{33D97DF9-266E-4135-B80F-A159D98DC7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062614C-367B-4DDA-8776-A4EF4F102D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C5381-90FB-4790-9518-BBAF203E9EE4}" type="slidenum">
              <a:rPr lang="en-GB" smtClean="0"/>
              <a:t>‹#›</a:t>
            </a:fld>
            <a:endParaRPr lang="en-GB"/>
          </a:p>
        </p:txBody>
      </p:sp>
    </p:spTree>
    <p:extLst>
      <p:ext uri="{BB962C8B-B14F-4D97-AF65-F5344CB8AC3E}">
        <p14:creationId xmlns:p14="http://schemas.microsoft.com/office/powerpoint/2010/main" val="1391289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B969ABB-DD26-A047-BA3A-A22C2E6B32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848769">
            <a:off x="4240328" y="-3071378"/>
            <a:ext cx="13876790" cy="13876790"/>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1FE5FC9C-9012-4E7B-9086-2554A2D765D8}"/>
              </a:ext>
            </a:extLst>
          </p:cNvPr>
          <p:cNvPicPr>
            <a:picLocks noChangeAspect="1"/>
          </p:cNvPicPr>
          <p:nvPr/>
        </p:nvPicPr>
        <p:blipFill rotWithShape="1">
          <a:blip r:embed="rId4">
            <a:extLst>
              <a:ext uri="{28A0092B-C50C-407E-A947-70E740481C1C}">
                <a14:useLocalDpi xmlns:a14="http://schemas.microsoft.com/office/drawing/2010/main" val="0"/>
              </a:ext>
            </a:extLst>
          </a:blip>
          <a:srcRect l="9360" t="15434" r="10346" b="16285"/>
          <a:stretch/>
        </p:blipFill>
        <p:spPr>
          <a:xfrm>
            <a:off x="466725" y="342901"/>
            <a:ext cx="2671892" cy="998368"/>
          </a:xfrm>
          <a:prstGeom prst="rect">
            <a:avLst/>
          </a:prstGeom>
        </p:spPr>
      </p:pic>
      <p:sp>
        <p:nvSpPr>
          <p:cNvPr id="11" name="Oval 10">
            <a:extLst>
              <a:ext uri="{FF2B5EF4-FFF2-40B4-BE49-F238E27FC236}">
                <a16:creationId xmlns:a16="http://schemas.microsoft.com/office/drawing/2014/main" id="{4C5F77E0-34A8-F047-90D7-4C056B064C5A}"/>
              </a:ext>
            </a:extLst>
          </p:cNvPr>
          <p:cNvSpPr/>
          <p:nvPr/>
        </p:nvSpPr>
        <p:spPr>
          <a:xfrm>
            <a:off x="10715511" y="-1914594"/>
            <a:ext cx="2739081" cy="2739081"/>
          </a:xfrm>
          <a:prstGeom prst="ellipse">
            <a:avLst/>
          </a:prstGeom>
          <a:solidFill>
            <a:srgbClr val="FAB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9C2BCB2-1D55-453D-B6C6-79C4205071BF}"/>
              </a:ext>
            </a:extLst>
          </p:cNvPr>
          <p:cNvSpPr txBox="1"/>
          <p:nvPr/>
        </p:nvSpPr>
        <p:spPr>
          <a:xfrm>
            <a:off x="466725" y="1905506"/>
            <a:ext cx="6848475" cy="4524315"/>
          </a:xfrm>
          <a:prstGeom prst="rect">
            <a:avLst/>
          </a:prstGeom>
          <a:noFill/>
        </p:spPr>
        <p:txBody>
          <a:bodyPr wrap="square" rtlCol="0">
            <a:spAutoFit/>
          </a:bodyPr>
          <a:lstStyle/>
          <a:p>
            <a:r>
              <a:rPr lang="en-GB" sz="4800" b="1" dirty="0">
                <a:solidFill>
                  <a:srgbClr val="002060"/>
                </a:solidFill>
              </a:rPr>
              <a:t>Survey for children and young people with special educational needs and/or disabilities (SEND) </a:t>
            </a:r>
          </a:p>
          <a:p>
            <a:endParaRPr lang="en-GB" sz="4800" b="1" dirty="0">
              <a:solidFill>
                <a:srgbClr val="002060"/>
              </a:solidFill>
            </a:endParaRPr>
          </a:p>
          <a:p>
            <a:r>
              <a:rPr lang="en-GB" sz="4800" b="1" dirty="0">
                <a:solidFill>
                  <a:srgbClr val="E8508C"/>
                </a:solidFill>
              </a:rPr>
              <a:t>2023</a:t>
            </a:r>
          </a:p>
        </p:txBody>
      </p:sp>
    </p:spTree>
    <p:extLst>
      <p:ext uri="{BB962C8B-B14F-4D97-AF65-F5344CB8AC3E}">
        <p14:creationId xmlns:p14="http://schemas.microsoft.com/office/powerpoint/2010/main" val="45288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E1380E9-60F5-4BF7-9D74-E5AF9CF766CA}"/>
              </a:ext>
            </a:extLst>
          </p:cNvPr>
          <p:cNvSpPr>
            <a:spLocks noGrp="1"/>
          </p:cNvSpPr>
          <p:nvPr>
            <p:ph idx="1"/>
          </p:nvPr>
        </p:nvSpPr>
        <p:spPr>
          <a:xfrm>
            <a:off x="838200" y="1531092"/>
            <a:ext cx="10515600" cy="4351338"/>
          </a:xfrm>
        </p:spPr>
        <p:txBody>
          <a:bodyPr/>
          <a:lstStyle/>
          <a:p>
            <a:pPr marL="0" indent="0">
              <a:buNone/>
            </a:pPr>
            <a:r>
              <a:rPr lang="en-GB"/>
              <a:t>People who work to improve education, health and social care services and support for children and young people with SEND, for example:</a:t>
            </a:r>
          </a:p>
          <a:p>
            <a:pPr marL="0" indent="0">
              <a:buNone/>
            </a:pPr>
            <a:r>
              <a:rPr lang="en-GB"/>
              <a:t> </a:t>
            </a:r>
          </a:p>
          <a:p>
            <a:endParaRPr lang="en-GB" dirty="0"/>
          </a:p>
        </p:txBody>
      </p:sp>
      <p:sp>
        <p:nvSpPr>
          <p:cNvPr id="14" name="Text Placeholder 1">
            <a:extLst>
              <a:ext uri="{FF2B5EF4-FFF2-40B4-BE49-F238E27FC236}">
                <a16:creationId xmlns:a16="http://schemas.microsoft.com/office/drawing/2014/main" id="{CA455B72-9966-43B9-B298-FD529C138BB5}"/>
              </a:ext>
            </a:extLst>
          </p:cNvPr>
          <p:cNvSpPr txBox="1">
            <a:spLocks/>
          </p:cNvSpPr>
          <p:nvPr/>
        </p:nvSpPr>
        <p:spPr>
          <a:xfrm>
            <a:off x="1970286" y="456799"/>
            <a:ext cx="8251428" cy="649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rgbClr val="332E60"/>
                </a:solidFill>
              </a:rPr>
              <a:t>Who is asking these questions?</a:t>
            </a:r>
            <a:endParaRPr lang="en-US" sz="3600" b="1" dirty="0">
              <a:solidFill>
                <a:srgbClr val="332E60"/>
              </a:solidFill>
            </a:endParaRPr>
          </a:p>
        </p:txBody>
      </p:sp>
      <p:pic>
        <p:nvPicPr>
          <p:cNvPr id="16" name="Picture 15" descr="A picture containing text, clipart&#10;&#10;Description automatically generated">
            <a:extLst>
              <a:ext uri="{FF2B5EF4-FFF2-40B4-BE49-F238E27FC236}">
                <a16:creationId xmlns:a16="http://schemas.microsoft.com/office/drawing/2014/main" id="{9A10E921-F28F-44B0-B079-890308607457}"/>
              </a:ext>
            </a:extLst>
          </p:cNvPr>
          <p:cNvPicPr>
            <a:picLocks noChangeAspect="1"/>
          </p:cNvPicPr>
          <p:nvPr/>
        </p:nvPicPr>
        <p:blipFill rotWithShape="1">
          <a:blip r:embed="rId3">
            <a:extLst>
              <a:ext uri="{28A0092B-C50C-407E-A947-70E740481C1C}">
                <a14:useLocalDpi xmlns:a14="http://schemas.microsoft.com/office/drawing/2010/main" val="0"/>
              </a:ext>
            </a:extLst>
          </a:blip>
          <a:srcRect l="9360" t="15434" r="10346" b="16285"/>
          <a:stretch/>
        </p:blipFill>
        <p:spPr>
          <a:xfrm>
            <a:off x="230721" y="336715"/>
            <a:ext cx="1739565" cy="649999"/>
          </a:xfrm>
          <a:prstGeom prst="rect">
            <a:avLst/>
          </a:prstGeom>
        </p:spPr>
      </p:pic>
      <p:pic>
        <p:nvPicPr>
          <p:cNvPr id="2" name="Picture 1">
            <a:extLst>
              <a:ext uri="{FF2B5EF4-FFF2-40B4-BE49-F238E27FC236}">
                <a16:creationId xmlns:a16="http://schemas.microsoft.com/office/drawing/2014/main" id="{21B35605-BCCC-49D6-9700-E28EFEEB329B}"/>
              </a:ext>
            </a:extLst>
          </p:cNvPr>
          <p:cNvPicPr>
            <a:picLocks noChangeAspect="1"/>
          </p:cNvPicPr>
          <p:nvPr/>
        </p:nvPicPr>
        <p:blipFill>
          <a:blip r:embed="rId4"/>
          <a:stretch>
            <a:fillRect/>
          </a:stretch>
        </p:blipFill>
        <p:spPr>
          <a:xfrm>
            <a:off x="785074" y="2701199"/>
            <a:ext cx="4625944" cy="694207"/>
          </a:xfrm>
          <a:prstGeom prst="rect">
            <a:avLst/>
          </a:prstGeom>
        </p:spPr>
      </p:pic>
      <p:pic>
        <p:nvPicPr>
          <p:cNvPr id="5" name="Picture 4" descr="Logo&#10;&#10;Description automatically generated with low confidence">
            <a:extLst>
              <a:ext uri="{FF2B5EF4-FFF2-40B4-BE49-F238E27FC236}">
                <a16:creationId xmlns:a16="http://schemas.microsoft.com/office/drawing/2014/main" id="{88501B59-3EFB-4A16-B4BB-D519EC0922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7184" y="2512020"/>
            <a:ext cx="4321281" cy="787434"/>
          </a:xfrm>
          <a:prstGeom prst="rect">
            <a:avLst/>
          </a:prstGeom>
        </p:spPr>
      </p:pic>
      <p:pic>
        <p:nvPicPr>
          <p:cNvPr id="7" name="Picture 6" descr="Text&#10;&#10;Description automatically generated">
            <a:extLst>
              <a:ext uri="{FF2B5EF4-FFF2-40B4-BE49-F238E27FC236}">
                <a16:creationId xmlns:a16="http://schemas.microsoft.com/office/drawing/2014/main" id="{310A911A-96A0-40FD-8B27-920D0C9D9B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355" y="3639077"/>
            <a:ext cx="3180488" cy="1342949"/>
          </a:xfrm>
          <a:prstGeom prst="rect">
            <a:avLst/>
          </a:prstGeom>
        </p:spPr>
      </p:pic>
      <p:pic>
        <p:nvPicPr>
          <p:cNvPr id="1026" name="Picture 2" descr="image">
            <a:extLst>
              <a:ext uri="{FF2B5EF4-FFF2-40B4-BE49-F238E27FC236}">
                <a16:creationId xmlns:a16="http://schemas.microsoft.com/office/drawing/2014/main" id="{AAE61373-6105-4E84-A45D-AE8D299F71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7696" y="5238281"/>
            <a:ext cx="2894529" cy="12882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B3D41950-2E0B-466D-903D-23EA0BD580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2014" y="3429000"/>
            <a:ext cx="2351622" cy="17631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139C640-7D46-45F7-A2AA-908F5BF51A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1566" y="5463024"/>
            <a:ext cx="2764555" cy="10979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a:extLst>
              <a:ext uri="{FF2B5EF4-FFF2-40B4-BE49-F238E27FC236}">
                <a16:creationId xmlns:a16="http://schemas.microsoft.com/office/drawing/2014/main" id="{8725880B-C535-4626-ADE9-5803B4C3D8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94428" y="3429000"/>
            <a:ext cx="1988087" cy="1601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29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D67298F-8A58-CB4B-BC60-7699E30B2E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flipH="1">
            <a:off x="8567278" y="0"/>
            <a:ext cx="3624722" cy="2553211"/>
          </a:xfrm>
          <a:prstGeom prst="rect">
            <a:avLst/>
          </a:prstGeom>
        </p:spPr>
      </p:pic>
      <p:sp>
        <p:nvSpPr>
          <p:cNvPr id="23" name="Text Placeholder 1">
            <a:extLst>
              <a:ext uri="{FF2B5EF4-FFF2-40B4-BE49-F238E27FC236}">
                <a16:creationId xmlns:a16="http://schemas.microsoft.com/office/drawing/2014/main" id="{6288F3B6-04D1-7440-8B7B-22EA8E1193FE}"/>
              </a:ext>
            </a:extLst>
          </p:cNvPr>
          <p:cNvSpPr txBox="1">
            <a:spLocks/>
          </p:cNvSpPr>
          <p:nvPr/>
        </p:nvSpPr>
        <p:spPr>
          <a:xfrm>
            <a:off x="2891134" y="1047810"/>
            <a:ext cx="6409733" cy="22879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b="1" dirty="0">
              <a:solidFill>
                <a:srgbClr val="332E60"/>
              </a:solidFill>
            </a:endParaRPr>
          </a:p>
        </p:txBody>
      </p:sp>
      <p:sp>
        <p:nvSpPr>
          <p:cNvPr id="14" name="Text Placeholder 1">
            <a:extLst>
              <a:ext uri="{FF2B5EF4-FFF2-40B4-BE49-F238E27FC236}">
                <a16:creationId xmlns:a16="http://schemas.microsoft.com/office/drawing/2014/main" id="{8149B766-BE9C-4E98-A8C8-F97410B6D494}"/>
              </a:ext>
            </a:extLst>
          </p:cNvPr>
          <p:cNvSpPr txBox="1">
            <a:spLocks/>
          </p:cNvSpPr>
          <p:nvPr/>
        </p:nvSpPr>
        <p:spPr>
          <a:xfrm>
            <a:off x="1970286" y="832958"/>
            <a:ext cx="8251428" cy="649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rgbClr val="332E60"/>
                </a:solidFill>
              </a:rPr>
              <a:t>Why are these questions being asked?</a:t>
            </a:r>
          </a:p>
        </p:txBody>
      </p:sp>
      <p:sp>
        <p:nvSpPr>
          <p:cNvPr id="16" name="Oval 15">
            <a:extLst>
              <a:ext uri="{FF2B5EF4-FFF2-40B4-BE49-F238E27FC236}">
                <a16:creationId xmlns:a16="http://schemas.microsoft.com/office/drawing/2014/main" id="{3973D02F-AF3A-4EFF-B078-A7CFE3C39724}"/>
              </a:ext>
            </a:extLst>
          </p:cNvPr>
          <p:cNvSpPr/>
          <p:nvPr/>
        </p:nvSpPr>
        <p:spPr>
          <a:xfrm>
            <a:off x="-1377932" y="5993077"/>
            <a:ext cx="2927531" cy="2927531"/>
          </a:xfrm>
          <a:prstGeom prst="ellipse">
            <a:avLst/>
          </a:prstGeom>
          <a:solidFill>
            <a:srgbClr val="FAB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67C5EA"/>
              </a:solidFill>
            </a:endParaRPr>
          </a:p>
        </p:txBody>
      </p:sp>
      <p:pic>
        <p:nvPicPr>
          <p:cNvPr id="17" name="Picture 16" descr="A picture containing text, clipart&#10;&#10;Description automatically generated">
            <a:extLst>
              <a:ext uri="{FF2B5EF4-FFF2-40B4-BE49-F238E27FC236}">
                <a16:creationId xmlns:a16="http://schemas.microsoft.com/office/drawing/2014/main" id="{137065BD-6CB0-4AF9-84BA-C4F1FA110F8B}"/>
              </a:ext>
            </a:extLst>
          </p:cNvPr>
          <p:cNvPicPr>
            <a:picLocks noChangeAspect="1"/>
          </p:cNvPicPr>
          <p:nvPr/>
        </p:nvPicPr>
        <p:blipFill rotWithShape="1">
          <a:blip r:embed="rId4">
            <a:extLst>
              <a:ext uri="{28A0092B-C50C-407E-A947-70E740481C1C}">
                <a14:useLocalDpi xmlns:a14="http://schemas.microsoft.com/office/drawing/2010/main" val="0"/>
              </a:ext>
            </a:extLst>
          </a:blip>
          <a:srcRect l="9360" t="15434" r="10346" b="16285"/>
          <a:stretch/>
        </p:blipFill>
        <p:spPr>
          <a:xfrm>
            <a:off x="596889" y="473536"/>
            <a:ext cx="1373397" cy="513178"/>
          </a:xfrm>
          <a:prstGeom prst="rect">
            <a:avLst/>
          </a:prstGeom>
        </p:spPr>
      </p:pic>
      <p:sp>
        <p:nvSpPr>
          <p:cNvPr id="3" name="Content Placeholder 2">
            <a:extLst>
              <a:ext uri="{FF2B5EF4-FFF2-40B4-BE49-F238E27FC236}">
                <a16:creationId xmlns:a16="http://schemas.microsoft.com/office/drawing/2014/main" id="{5CABFA4A-1FAB-43B7-86A8-24E3CBA1B823}"/>
              </a:ext>
            </a:extLst>
          </p:cNvPr>
          <p:cNvSpPr>
            <a:spLocks noGrp="1"/>
          </p:cNvSpPr>
          <p:nvPr>
            <p:ph idx="1"/>
          </p:nvPr>
        </p:nvSpPr>
        <p:spPr>
          <a:xfrm>
            <a:off x="838200" y="1842379"/>
            <a:ext cx="10515600" cy="4351338"/>
          </a:xfrm>
        </p:spPr>
        <p:txBody>
          <a:bodyPr>
            <a:normAutofit/>
          </a:bodyPr>
          <a:lstStyle/>
          <a:p>
            <a:r>
              <a:rPr lang="en-GB" sz="3200" dirty="0"/>
              <a:t>Young people have told us they should have a say in the things that happen in their lives</a:t>
            </a:r>
          </a:p>
          <a:p>
            <a:r>
              <a:rPr lang="en-GB" sz="3200" dirty="0"/>
              <a:t>With over 22,000 children and young people with SEND in Norfolk and it is important that they all have the chance to have a say </a:t>
            </a:r>
          </a:p>
          <a:p>
            <a:r>
              <a:rPr lang="en-GB" sz="3200" dirty="0"/>
              <a:t>This means that your views will be represented in decision-making</a:t>
            </a:r>
          </a:p>
        </p:txBody>
      </p:sp>
    </p:spTree>
    <p:extLst>
      <p:ext uri="{BB962C8B-B14F-4D97-AF65-F5344CB8AC3E}">
        <p14:creationId xmlns:p14="http://schemas.microsoft.com/office/powerpoint/2010/main" val="2274279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D67298F-8A58-CB4B-BC60-7699E30B2E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flipH="1">
            <a:off x="8567278" y="0"/>
            <a:ext cx="3624722" cy="2553211"/>
          </a:xfrm>
          <a:prstGeom prst="rect">
            <a:avLst/>
          </a:prstGeom>
        </p:spPr>
      </p:pic>
      <p:sp>
        <p:nvSpPr>
          <p:cNvPr id="23" name="Text Placeholder 1">
            <a:extLst>
              <a:ext uri="{FF2B5EF4-FFF2-40B4-BE49-F238E27FC236}">
                <a16:creationId xmlns:a16="http://schemas.microsoft.com/office/drawing/2014/main" id="{6288F3B6-04D1-7440-8B7B-22EA8E1193FE}"/>
              </a:ext>
            </a:extLst>
          </p:cNvPr>
          <p:cNvSpPr txBox="1">
            <a:spLocks/>
          </p:cNvSpPr>
          <p:nvPr/>
        </p:nvSpPr>
        <p:spPr>
          <a:xfrm>
            <a:off x="2891134" y="1047810"/>
            <a:ext cx="6409733" cy="22879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b="1" dirty="0">
              <a:solidFill>
                <a:srgbClr val="332E60"/>
              </a:solidFill>
            </a:endParaRPr>
          </a:p>
        </p:txBody>
      </p:sp>
      <p:sp>
        <p:nvSpPr>
          <p:cNvPr id="14" name="Text Placeholder 1">
            <a:extLst>
              <a:ext uri="{FF2B5EF4-FFF2-40B4-BE49-F238E27FC236}">
                <a16:creationId xmlns:a16="http://schemas.microsoft.com/office/drawing/2014/main" id="{8149B766-BE9C-4E98-A8C8-F97410B6D494}"/>
              </a:ext>
            </a:extLst>
          </p:cNvPr>
          <p:cNvSpPr txBox="1">
            <a:spLocks/>
          </p:cNvSpPr>
          <p:nvPr/>
        </p:nvSpPr>
        <p:spPr>
          <a:xfrm>
            <a:off x="1970286" y="626607"/>
            <a:ext cx="8251428" cy="649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rgbClr val="332E60"/>
                </a:solidFill>
              </a:rPr>
              <a:t>Why it is important to have your say!</a:t>
            </a:r>
          </a:p>
        </p:txBody>
      </p:sp>
      <p:sp>
        <p:nvSpPr>
          <p:cNvPr id="16" name="Oval 15">
            <a:extLst>
              <a:ext uri="{FF2B5EF4-FFF2-40B4-BE49-F238E27FC236}">
                <a16:creationId xmlns:a16="http://schemas.microsoft.com/office/drawing/2014/main" id="{3973D02F-AF3A-4EFF-B078-A7CFE3C39724}"/>
              </a:ext>
            </a:extLst>
          </p:cNvPr>
          <p:cNvSpPr/>
          <p:nvPr/>
        </p:nvSpPr>
        <p:spPr>
          <a:xfrm>
            <a:off x="-1377932" y="5993077"/>
            <a:ext cx="2927531" cy="2927531"/>
          </a:xfrm>
          <a:prstGeom prst="ellipse">
            <a:avLst/>
          </a:prstGeom>
          <a:solidFill>
            <a:srgbClr val="FAB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67C5EA"/>
              </a:solidFill>
            </a:endParaRPr>
          </a:p>
        </p:txBody>
      </p:sp>
      <p:pic>
        <p:nvPicPr>
          <p:cNvPr id="17" name="Picture 16" descr="A picture containing text, clipart&#10;&#10;Description automatically generated">
            <a:extLst>
              <a:ext uri="{FF2B5EF4-FFF2-40B4-BE49-F238E27FC236}">
                <a16:creationId xmlns:a16="http://schemas.microsoft.com/office/drawing/2014/main" id="{137065BD-6CB0-4AF9-84BA-C4F1FA110F8B}"/>
              </a:ext>
            </a:extLst>
          </p:cNvPr>
          <p:cNvPicPr>
            <a:picLocks noChangeAspect="1"/>
          </p:cNvPicPr>
          <p:nvPr/>
        </p:nvPicPr>
        <p:blipFill rotWithShape="1">
          <a:blip r:embed="rId3">
            <a:extLst>
              <a:ext uri="{28A0092B-C50C-407E-A947-70E740481C1C}">
                <a14:useLocalDpi xmlns:a14="http://schemas.microsoft.com/office/drawing/2010/main" val="0"/>
              </a:ext>
            </a:extLst>
          </a:blip>
          <a:srcRect l="9360" t="15434" r="10346" b="16285"/>
          <a:stretch/>
        </p:blipFill>
        <p:spPr>
          <a:xfrm>
            <a:off x="596889" y="473536"/>
            <a:ext cx="1373397" cy="513178"/>
          </a:xfrm>
          <a:prstGeom prst="rect">
            <a:avLst/>
          </a:prstGeom>
        </p:spPr>
      </p:pic>
      <p:sp>
        <p:nvSpPr>
          <p:cNvPr id="3" name="Content Placeholder 2">
            <a:extLst>
              <a:ext uri="{FF2B5EF4-FFF2-40B4-BE49-F238E27FC236}">
                <a16:creationId xmlns:a16="http://schemas.microsoft.com/office/drawing/2014/main" id="{5CABFA4A-1FAB-43B7-86A8-24E3CBA1B823}"/>
              </a:ext>
            </a:extLst>
          </p:cNvPr>
          <p:cNvSpPr>
            <a:spLocks noGrp="1"/>
          </p:cNvSpPr>
          <p:nvPr>
            <p:ph idx="1"/>
          </p:nvPr>
        </p:nvSpPr>
        <p:spPr>
          <a:xfrm>
            <a:off x="838200" y="1697809"/>
            <a:ext cx="10515600" cy="4351338"/>
          </a:xfrm>
        </p:spPr>
        <p:txBody>
          <a:bodyPr>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There will be services and support that you know and have a view about</a:t>
            </a:r>
          </a:p>
          <a:p>
            <a:pPr lvl="0">
              <a:defRPr/>
            </a:pPr>
            <a:r>
              <a:rPr lang="en-GB" sz="3200" dirty="0">
                <a:solidFill>
                  <a:prstClr val="black"/>
                </a:solidFill>
                <a:latin typeface="Calibri" panose="020F0502020204030204"/>
              </a:rPr>
              <a:t>By </a:t>
            </a:r>
            <a:r>
              <a:rPr lang="en-GB" sz="3200" dirty="0">
                <a:solidFill>
                  <a:prstClr val="black"/>
                </a:solidFill>
              </a:rPr>
              <a:t>answering the questions you will be </a:t>
            </a:r>
            <a:r>
              <a:rPr lang="en-GB" sz="3200" dirty="0">
                <a:solidFill>
                  <a:prstClr val="black"/>
                </a:solidFill>
                <a:latin typeface="Calibri" panose="020F0502020204030204"/>
              </a:rPr>
              <a:t>sharing your views </a:t>
            </a:r>
          </a:p>
          <a:p>
            <a:pPr lvl="0">
              <a:defRPr/>
            </a:pPr>
            <a:r>
              <a:rPr lang="en-GB" sz="3200" dirty="0">
                <a:solidFill>
                  <a:prstClr val="black"/>
                </a:solidFill>
                <a:latin typeface="Calibri" panose="020F0502020204030204"/>
              </a:rPr>
              <a:t>Your answers will tell us:</a:t>
            </a:r>
          </a:p>
          <a:p>
            <a:pPr lvl="1">
              <a:defRPr/>
            </a:pPr>
            <a:r>
              <a:rPr lang="en-GB" sz="2800" dirty="0">
                <a:solidFill>
                  <a:prstClr val="black"/>
                </a:solidFill>
                <a:latin typeface="Calibri" panose="020F0502020204030204"/>
              </a:rPr>
              <a:t>what is working</a:t>
            </a:r>
          </a:p>
          <a:p>
            <a:pPr lvl="1">
              <a:defRPr/>
            </a:pPr>
            <a:r>
              <a:rPr lang="en-GB" sz="2800" dirty="0">
                <a:solidFill>
                  <a:prstClr val="black"/>
                </a:solidFill>
                <a:latin typeface="Calibri" panose="020F0502020204030204"/>
              </a:rPr>
              <a:t>what needs improving</a:t>
            </a:r>
          </a:p>
          <a:p>
            <a:pPr lvl="1">
              <a:defRPr/>
            </a:pPr>
            <a:r>
              <a:rPr lang="en-GB" sz="2800" dirty="0">
                <a:solidFill>
                  <a:prstClr val="black"/>
                </a:solidFill>
                <a:latin typeface="Calibri" panose="020F0502020204030204"/>
              </a:rPr>
              <a:t>what needs to change</a:t>
            </a:r>
          </a:p>
          <a:p>
            <a:pPr lvl="1">
              <a:defRPr/>
            </a:pPr>
            <a:r>
              <a:rPr lang="en-GB" sz="2800" dirty="0">
                <a:solidFill>
                  <a:prstClr val="black"/>
                </a:solidFill>
                <a:latin typeface="Calibri" panose="020F0502020204030204"/>
              </a:rPr>
              <a:t>w</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hat is missing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3200" dirty="0">
                <a:solidFill>
                  <a:prstClr val="black"/>
                </a:solidFill>
                <a:latin typeface="Calibri" panose="020F0502020204030204"/>
              </a:rPr>
              <a:t>This information will tell us what to do next to improve your lives</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spTree>
    <p:extLst>
      <p:ext uri="{BB962C8B-B14F-4D97-AF65-F5344CB8AC3E}">
        <p14:creationId xmlns:p14="http://schemas.microsoft.com/office/powerpoint/2010/main" val="54006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D67298F-8A58-CB4B-BC60-7699E30B2E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flipH="1">
            <a:off x="8567278" y="0"/>
            <a:ext cx="3624722" cy="2553211"/>
          </a:xfrm>
          <a:prstGeom prst="rect">
            <a:avLst/>
          </a:prstGeom>
        </p:spPr>
      </p:pic>
      <p:sp>
        <p:nvSpPr>
          <p:cNvPr id="23" name="Text Placeholder 1">
            <a:extLst>
              <a:ext uri="{FF2B5EF4-FFF2-40B4-BE49-F238E27FC236}">
                <a16:creationId xmlns:a16="http://schemas.microsoft.com/office/drawing/2014/main" id="{6288F3B6-04D1-7440-8B7B-22EA8E1193FE}"/>
              </a:ext>
            </a:extLst>
          </p:cNvPr>
          <p:cNvSpPr txBox="1">
            <a:spLocks/>
          </p:cNvSpPr>
          <p:nvPr/>
        </p:nvSpPr>
        <p:spPr>
          <a:xfrm>
            <a:off x="2891134" y="1047810"/>
            <a:ext cx="6409733" cy="22879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332E60"/>
              </a:solidFill>
              <a:effectLst/>
              <a:uLnTx/>
              <a:uFillTx/>
              <a:latin typeface="Calibri" panose="020F0502020204030204"/>
              <a:ea typeface="+mn-ea"/>
              <a:cs typeface="+mn-cs"/>
            </a:endParaRPr>
          </a:p>
        </p:txBody>
      </p:sp>
      <p:sp>
        <p:nvSpPr>
          <p:cNvPr id="14" name="Text Placeholder 1">
            <a:extLst>
              <a:ext uri="{FF2B5EF4-FFF2-40B4-BE49-F238E27FC236}">
                <a16:creationId xmlns:a16="http://schemas.microsoft.com/office/drawing/2014/main" id="{8149B766-BE9C-4E98-A8C8-F97410B6D494}"/>
              </a:ext>
            </a:extLst>
          </p:cNvPr>
          <p:cNvSpPr txBox="1">
            <a:spLocks/>
          </p:cNvSpPr>
          <p:nvPr/>
        </p:nvSpPr>
        <p:spPr>
          <a:xfrm>
            <a:off x="1970286" y="489786"/>
            <a:ext cx="8251428" cy="649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332E60"/>
                </a:solidFill>
                <a:effectLst/>
                <a:uLnTx/>
                <a:uFillTx/>
                <a:latin typeface="Calibri" panose="020F0502020204030204"/>
                <a:ea typeface="+mn-ea"/>
                <a:cs typeface="+mn-cs"/>
              </a:rPr>
              <a:t>Get involved and have your say!</a:t>
            </a:r>
          </a:p>
        </p:txBody>
      </p:sp>
      <p:sp>
        <p:nvSpPr>
          <p:cNvPr id="16" name="Oval 15">
            <a:extLst>
              <a:ext uri="{FF2B5EF4-FFF2-40B4-BE49-F238E27FC236}">
                <a16:creationId xmlns:a16="http://schemas.microsoft.com/office/drawing/2014/main" id="{3973D02F-AF3A-4EFF-B078-A7CFE3C39724}"/>
              </a:ext>
            </a:extLst>
          </p:cNvPr>
          <p:cNvSpPr/>
          <p:nvPr/>
        </p:nvSpPr>
        <p:spPr>
          <a:xfrm>
            <a:off x="-1377932" y="5993077"/>
            <a:ext cx="2927531" cy="2927531"/>
          </a:xfrm>
          <a:prstGeom prst="ellipse">
            <a:avLst/>
          </a:prstGeom>
          <a:solidFill>
            <a:srgbClr val="FAB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67C5EA"/>
              </a:solidFill>
              <a:effectLst/>
              <a:uLnTx/>
              <a:uFillTx/>
              <a:latin typeface="Calibri" panose="020F0502020204030204"/>
              <a:ea typeface="+mn-ea"/>
              <a:cs typeface="+mn-cs"/>
            </a:endParaRPr>
          </a:p>
        </p:txBody>
      </p:sp>
      <p:pic>
        <p:nvPicPr>
          <p:cNvPr id="17" name="Picture 16" descr="A picture containing text, clipart&#10;&#10;Description automatically generated">
            <a:extLst>
              <a:ext uri="{FF2B5EF4-FFF2-40B4-BE49-F238E27FC236}">
                <a16:creationId xmlns:a16="http://schemas.microsoft.com/office/drawing/2014/main" id="{137065BD-6CB0-4AF9-84BA-C4F1FA110F8B}"/>
              </a:ext>
            </a:extLst>
          </p:cNvPr>
          <p:cNvPicPr>
            <a:picLocks noChangeAspect="1"/>
          </p:cNvPicPr>
          <p:nvPr/>
        </p:nvPicPr>
        <p:blipFill rotWithShape="1">
          <a:blip r:embed="rId3">
            <a:extLst>
              <a:ext uri="{28A0092B-C50C-407E-A947-70E740481C1C}">
                <a14:useLocalDpi xmlns:a14="http://schemas.microsoft.com/office/drawing/2010/main" val="0"/>
              </a:ext>
            </a:extLst>
          </a:blip>
          <a:srcRect l="9360" t="15434" r="10346" b="16285"/>
          <a:stretch/>
        </p:blipFill>
        <p:spPr>
          <a:xfrm>
            <a:off x="596889" y="473536"/>
            <a:ext cx="1373397" cy="513178"/>
          </a:xfrm>
          <a:prstGeom prst="rect">
            <a:avLst/>
          </a:prstGeom>
        </p:spPr>
      </p:pic>
      <p:sp>
        <p:nvSpPr>
          <p:cNvPr id="3" name="Content Placeholder 2">
            <a:extLst>
              <a:ext uri="{FF2B5EF4-FFF2-40B4-BE49-F238E27FC236}">
                <a16:creationId xmlns:a16="http://schemas.microsoft.com/office/drawing/2014/main" id="{5CABFA4A-1FAB-43B7-86A8-24E3CBA1B823}"/>
              </a:ext>
            </a:extLst>
          </p:cNvPr>
          <p:cNvSpPr>
            <a:spLocks noGrp="1"/>
          </p:cNvSpPr>
          <p:nvPr>
            <p:ph idx="1"/>
          </p:nvPr>
        </p:nvSpPr>
        <p:spPr>
          <a:xfrm>
            <a:off x="596889" y="1629571"/>
            <a:ext cx="10937794" cy="4870300"/>
          </a:xfrm>
        </p:spPr>
        <p:txBody>
          <a:bodyPr>
            <a:normAutofit fontScale="92500" lnSpcReduction="20000"/>
          </a:bodyPr>
          <a:lstStyle/>
          <a:p>
            <a:r>
              <a:rPr lang="en-GB" sz="3200" dirty="0"/>
              <a:t>The survey questions were written with the help of children and young people in Norfolk</a:t>
            </a:r>
          </a:p>
          <a:p>
            <a:r>
              <a:rPr lang="en-GB" sz="3200" dirty="0"/>
              <a:t>The questions are quick and simple to answer</a:t>
            </a:r>
          </a:p>
          <a:p>
            <a:r>
              <a:rPr lang="en-GB" sz="3200" dirty="0"/>
              <a:t>There are </a:t>
            </a:r>
            <a:r>
              <a:rPr lang="en-GB" sz="3200" dirty="0">
                <a:highlight>
                  <a:srgbClr val="FFFF00"/>
                </a:highlight>
              </a:rPr>
              <a:t>X</a:t>
            </a:r>
            <a:r>
              <a:rPr lang="en-GB" sz="3200" dirty="0"/>
              <a:t> questions</a:t>
            </a:r>
          </a:p>
          <a:p>
            <a:r>
              <a:rPr lang="en-GB" sz="3200" dirty="0"/>
              <a:t>Remember to ask for help if you need it</a:t>
            </a:r>
          </a:p>
          <a:p>
            <a:r>
              <a:rPr lang="en-GB" sz="3200" dirty="0"/>
              <a:t>Don’t forget to click the submit button if you are answering it online!</a:t>
            </a:r>
          </a:p>
          <a:p>
            <a:r>
              <a:rPr lang="en-GB" sz="3200" dirty="0">
                <a:highlight>
                  <a:srgbClr val="FFFF00"/>
                </a:highlight>
              </a:rPr>
              <a:t>Give your paper copy to your teacher/tutor who will scan and email it for you</a:t>
            </a:r>
          </a:p>
          <a:p>
            <a:endParaRPr lang="en-GB" sz="3200" dirty="0"/>
          </a:p>
          <a:p>
            <a:pPr marL="0" indent="0" algn="ctr">
              <a:buNone/>
            </a:pPr>
            <a:r>
              <a:rPr lang="en-GB" sz="3200" b="1" dirty="0"/>
              <a:t>Thank you for taking the time to answer our questions</a:t>
            </a:r>
          </a:p>
        </p:txBody>
      </p:sp>
    </p:spTree>
    <p:extLst>
      <p:ext uri="{BB962C8B-B14F-4D97-AF65-F5344CB8AC3E}">
        <p14:creationId xmlns:p14="http://schemas.microsoft.com/office/powerpoint/2010/main" val="126594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D67298F-8A58-CB4B-BC60-7699E30B2E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flipH="1">
            <a:off x="8567278" y="0"/>
            <a:ext cx="3624722" cy="2553211"/>
          </a:xfrm>
          <a:prstGeom prst="rect">
            <a:avLst/>
          </a:prstGeom>
        </p:spPr>
      </p:pic>
      <p:sp>
        <p:nvSpPr>
          <p:cNvPr id="23" name="Text Placeholder 1">
            <a:extLst>
              <a:ext uri="{FF2B5EF4-FFF2-40B4-BE49-F238E27FC236}">
                <a16:creationId xmlns:a16="http://schemas.microsoft.com/office/drawing/2014/main" id="{6288F3B6-04D1-7440-8B7B-22EA8E1193FE}"/>
              </a:ext>
            </a:extLst>
          </p:cNvPr>
          <p:cNvSpPr txBox="1">
            <a:spLocks/>
          </p:cNvSpPr>
          <p:nvPr/>
        </p:nvSpPr>
        <p:spPr>
          <a:xfrm>
            <a:off x="2891134" y="1047810"/>
            <a:ext cx="6409733" cy="22879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332E60"/>
              </a:solidFill>
              <a:effectLst/>
              <a:uLnTx/>
              <a:uFillTx/>
              <a:latin typeface="Calibri" panose="020F0502020204030204"/>
              <a:ea typeface="+mn-ea"/>
              <a:cs typeface="+mn-cs"/>
            </a:endParaRPr>
          </a:p>
        </p:txBody>
      </p:sp>
      <p:sp>
        <p:nvSpPr>
          <p:cNvPr id="14" name="Text Placeholder 1">
            <a:extLst>
              <a:ext uri="{FF2B5EF4-FFF2-40B4-BE49-F238E27FC236}">
                <a16:creationId xmlns:a16="http://schemas.microsoft.com/office/drawing/2014/main" id="{8149B766-BE9C-4E98-A8C8-F97410B6D494}"/>
              </a:ext>
            </a:extLst>
          </p:cNvPr>
          <p:cNvSpPr txBox="1">
            <a:spLocks/>
          </p:cNvSpPr>
          <p:nvPr/>
        </p:nvSpPr>
        <p:spPr>
          <a:xfrm>
            <a:off x="1940072" y="626607"/>
            <a:ext cx="8251428" cy="64999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332E60"/>
                </a:solidFill>
                <a:latin typeface="Calibri" panose="020F0502020204030204"/>
              </a:rPr>
              <a:t>How to answer the survey and return it</a:t>
            </a:r>
            <a:endParaRPr kumimoji="0" lang="en-US" sz="3600" b="1" i="0" u="none" strike="noStrike" kern="1200" cap="none" spc="0" normalizeH="0" baseline="0" noProof="0" dirty="0">
              <a:ln>
                <a:noFill/>
              </a:ln>
              <a:solidFill>
                <a:srgbClr val="332E60"/>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973D02F-AF3A-4EFF-B078-A7CFE3C39724}"/>
              </a:ext>
            </a:extLst>
          </p:cNvPr>
          <p:cNvSpPr/>
          <p:nvPr/>
        </p:nvSpPr>
        <p:spPr>
          <a:xfrm>
            <a:off x="-1377932" y="5993077"/>
            <a:ext cx="2927531" cy="2927531"/>
          </a:xfrm>
          <a:prstGeom prst="ellipse">
            <a:avLst/>
          </a:prstGeom>
          <a:solidFill>
            <a:srgbClr val="FAB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67C5EA"/>
              </a:solidFill>
              <a:effectLst/>
              <a:uLnTx/>
              <a:uFillTx/>
              <a:latin typeface="Calibri" panose="020F0502020204030204"/>
              <a:ea typeface="+mn-ea"/>
              <a:cs typeface="+mn-cs"/>
            </a:endParaRPr>
          </a:p>
        </p:txBody>
      </p:sp>
      <p:pic>
        <p:nvPicPr>
          <p:cNvPr id="17" name="Picture 16" descr="A picture containing text, clipart&#10;&#10;Description automatically generated">
            <a:extLst>
              <a:ext uri="{FF2B5EF4-FFF2-40B4-BE49-F238E27FC236}">
                <a16:creationId xmlns:a16="http://schemas.microsoft.com/office/drawing/2014/main" id="{137065BD-6CB0-4AF9-84BA-C4F1FA110F8B}"/>
              </a:ext>
            </a:extLst>
          </p:cNvPr>
          <p:cNvPicPr>
            <a:picLocks noChangeAspect="1"/>
          </p:cNvPicPr>
          <p:nvPr/>
        </p:nvPicPr>
        <p:blipFill rotWithShape="1">
          <a:blip r:embed="rId3">
            <a:extLst>
              <a:ext uri="{28A0092B-C50C-407E-A947-70E740481C1C}">
                <a14:useLocalDpi xmlns:a14="http://schemas.microsoft.com/office/drawing/2010/main" val="0"/>
              </a:ext>
            </a:extLst>
          </a:blip>
          <a:srcRect l="9360" t="15434" r="10346" b="16285"/>
          <a:stretch/>
        </p:blipFill>
        <p:spPr>
          <a:xfrm>
            <a:off x="343670" y="256363"/>
            <a:ext cx="1373397" cy="543225"/>
          </a:xfrm>
          <a:prstGeom prst="rect">
            <a:avLst/>
          </a:prstGeom>
        </p:spPr>
      </p:pic>
      <p:sp>
        <p:nvSpPr>
          <p:cNvPr id="3" name="Content Placeholder 2">
            <a:extLst>
              <a:ext uri="{FF2B5EF4-FFF2-40B4-BE49-F238E27FC236}">
                <a16:creationId xmlns:a16="http://schemas.microsoft.com/office/drawing/2014/main" id="{5CABFA4A-1FAB-43B7-86A8-24E3CBA1B823}"/>
              </a:ext>
            </a:extLst>
          </p:cNvPr>
          <p:cNvSpPr>
            <a:spLocks noGrp="1"/>
          </p:cNvSpPr>
          <p:nvPr>
            <p:ph idx="1"/>
          </p:nvPr>
        </p:nvSpPr>
        <p:spPr>
          <a:xfrm>
            <a:off x="596889" y="1577018"/>
            <a:ext cx="10937794" cy="4870300"/>
          </a:xfrm>
        </p:spPr>
        <p:txBody>
          <a:bodyPr>
            <a:normAutofit fontScale="92500" lnSpcReduction="20000"/>
          </a:bodyPr>
          <a:lstStyle/>
          <a:p>
            <a:pPr marL="0" indent="0">
              <a:buNone/>
            </a:pPr>
            <a:r>
              <a:rPr lang="en-GB" sz="3200" b="1" dirty="0"/>
              <a:t>Link to online survey</a:t>
            </a:r>
          </a:p>
          <a:p>
            <a:r>
              <a:rPr lang="en-GB" sz="3200" dirty="0"/>
              <a:t>Don’t forget to click the submit button if you are answering it online!</a:t>
            </a:r>
          </a:p>
          <a:p>
            <a:r>
              <a:rPr lang="en-GB" sz="3200" dirty="0"/>
              <a:t>QR code</a:t>
            </a:r>
          </a:p>
          <a:p>
            <a:pPr marL="0" indent="0">
              <a:buNone/>
            </a:pPr>
            <a:endParaRPr lang="en-GB" sz="3200" b="1" dirty="0"/>
          </a:p>
          <a:p>
            <a:pPr marL="0" indent="0">
              <a:buNone/>
            </a:pPr>
            <a:r>
              <a:rPr lang="en-GB" sz="3200" b="1" dirty="0"/>
              <a:t>Paper survey</a:t>
            </a:r>
          </a:p>
          <a:p>
            <a:r>
              <a:rPr lang="en-GB" sz="3200" dirty="0">
                <a:highlight>
                  <a:srgbClr val="FFFF00"/>
                </a:highlight>
              </a:rPr>
              <a:t>Give your paper copy to your teacher/tutor who will scan and email it for you</a:t>
            </a:r>
          </a:p>
          <a:p>
            <a:endParaRPr lang="en-GB" sz="3200" dirty="0"/>
          </a:p>
          <a:p>
            <a:endParaRPr lang="en-GB" sz="3200" dirty="0"/>
          </a:p>
          <a:p>
            <a:pPr marL="0" indent="0" algn="ctr">
              <a:buNone/>
            </a:pPr>
            <a:r>
              <a:rPr lang="en-GB" sz="3200" b="1" dirty="0"/>
              <a:t>Thank you for taking the time to answer our questions</a:t>
            </a:r>
          </a:p>
        </p:txBody>
      </p:sp>
    </p:spTree>
    <p:extLst>
      <p:ext uri="{BB962C8B-B14F-4D97-AF65-F5344CB8AC3E}">
        <p14:creationId xmlns:p14="http://schemas.microsoft.com/office/powerpoint/2010/main" val="4235866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379</Words>
  <Application>Microsoft Office PowerPoint</Application>
  <PresentationFormat>Widescreen</PresentationFormat>
  <Paragraphs>43</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Joslin, Emma</dc:creator>
  <cp:lastModifiedBy>Claire Jones - IACG Strategy</cp:lastModifiedBy>
  <cp:revision>6</cp:revision>
  <dcterms:created xsi:type="dcterms:W3CDTF">2022-09-28T15:44:06Z</dcterms:created>
  <dcterms:modified xsi:type="dcterms:W3CDTF">2023-04-24T09:43:13Z</dcterms:modified>
</cp:coreProperties>
</file>